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3"/>
  </p:notesMasterIdLst>
  <p:sldIdLst>
    <p:sldId id="257" r:id="rId2"/>
    <p:sldId id="258" r:id="rId3"/>
    <p:sldId id="259" r:id="rId4"/>
    <p:sldId id="260" r:id="rId5"/>
    <p:sldId id="261" r:id="rId6"/>
    <p:sldId id="262" r:id="rId7"/>
    <p:sldId id="263" r:id="rId8"/>
    <p:sldId id="264" r:id="rId9"/>
    <p:sldId id="281" r:id="rId10"/>
    <p:sldId id="265" r:id="rId11"/>
    <p:sldId id="266" r:id="rId12"/>
    <p:sldId id="267" r:id="rId13"/>
    <p:sldId id="268" r:id="rId14"/>
    <p:sldId id="269" r:id="rId15"/>
    <p:sldId id="270" r:id="rId16"/>
    <p:sldId id="271" r:id="rId17"/>
    <p:sldId id="272" r:id="rId18"/>
    <p:sldId id="313" r:id="rId19"/>
    <p:sldId id="273" r:id="rId20"/>
    <p:sldId id="312" r:id="rId21"/>
    <p:sldId id="275" r:id="rId22"/>
    <p:sldId id="276" r:id="rId23"/>
    <p:sldId id="277" r:id="rId24"/>
    <p:sldId id="278" r:id="rId25"/>
    <p:sldId id="279" r:id="rId26"/>
    <p:sldId id="280" r:id="rId27"/>
    <p:sldId id="282" r:id="rId28"/>
    <p:sldId id="283" r:id="rId29"/>
    <p:sldId id="284" r:id="rId30"/>
    <p:sldId id="369" r:id="rId31"/>
    <p:sldId id="285" r:id="rId32"/>
    <p:sldId id="286" r:id="rId33"/>
    <p:sldId id="287" r:id="rId34"/>
    <p:sldId id="288" r:id="rId35"/>
    <p:sldId id="289"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19" r:id="rId51"/>
    <p:sldId id="306" r:id="rId52"/>
    <p:sldId id="307" r:id="rId53"/>
    <p:sldId id="308" r:id="rId54"/>
    <p:sldId id="309" r:id="rId55"/>
    <p:sldId id="310" r:id="rId56"/>
    <p:sldId id="314" r:id="rId57"/>
    <p:sldId id="315" r:id="rId58"/>
    <p:sldId id="316" r:id="rId59"/>
    <p:sldId id="320" r:id="rId60"/>
    <p:sldId id="317" r:id="rId61"/>
    <p:sldId id="311" r:id="rId62"/>
    <p:sldId id="321" r:id="rId63"/>
    <p:sldId id="322" r:id="rId64"/>
    <p:sldId id="323" r:id="rId65"/>
    <p:sldId id="370"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71" r:id="rId1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A1C677-060B-4208-8151-032BEA712F56}" type="datetimeFigureOut">
              <a:rPr lang="tr-TR" smtClean="0"/>
              <a:t>3.06.2018</a:t>
            </a:fld>
            <a:endParaRPr lang="tr-TR" dirty="0"/>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CD5202-CC4D-4C40-853B-75637B17C0C7}" type="slidenum">
              <a:rPr lang="tr-TR" smtClean="0"/>
              <a:t>‹#›</a:t>
            </a:fld>
            <a:endParaRPr lang="tr-TR" dirty="0"/>
          </a:p>
        </p:txBody>
      </p:sp>
    </p:spTree>
    <p:extLst>
      <p:ext uri="{BB962C8B-B14F-4D97-AF65-F5344CB8AC3E}">
        <p14:creationId xmlns:p14="http://schemas.microsoft.com/office/powerpoint/2010/main" val="860854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CCD5202-CC4D-4C40-853B-75637B17C0C7}" type="slidenum">
              <a:rPr lang="tr-TR" smtClean="0"/>
              <a:t>59</a:t>
            </a:fld>
            <a:endParaRPr lang="tr-TR" dirty="0"/>
          </a:p>
        </p:txBody>
      </p:sp>
    </p:spTree>
    <p:extLst>
      <p:ext uri="{BB962C8B-B14F-4D97-AF65-F5344CB8AC3E}">
        <p14:creationId xmlns:p14="http://schemas.microsoft.com/office/powerpoint/2010/main" val="3213121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dirty="0" smtClean="0"/>
              <a:t>Asıl başlık stili için tıklatın</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20D73C0B-8587-4D97-BD83-BBB80995F89B}" type="datetimeFigureOut">
              <a:rPr lang="tr-TR" smtClean="0"/>
              <a:t>3.06.2018</a:t>
            </a:fld>
            <a:endParaRPr lang="tr-TR" dirty="0"/>
          </a:p>
        </p:txBody>
      </p:sp>
      <p:sp>
        <p:nvSpPr>
          <p:cNvPr id="19" name="Footer Placeholder 18"/>
          <p:cNvSpPr>
            <a:spLocks noGrp="1"/>
          </p:cNvSpPr>
          <p:nvPr>
            <p:ph type="ftr" sz="quarter" idx="11"/>
          </p:nvPr>
        </p:nvSpPr>
        <p:spPr/>
        <p:txBody>
          <a:bodyPr/>
          <a:lstStyle/>
          <a:p>
            <a:endParaRPr lang="tr-TR" dirty="0"/>
          </a:p>
        </p:txBody>
      </p:sp>
      <p:sp>
        <p:nvSpPr>
          <p:cNvPr id="27" name="Slide Number Placeholder 26"/>
          <p:cNvSpPr>
            <a:spLocks noGrp="1"/>
          </p:cNvSpPr>
          <p:nvPr>
            <p:ph type="sldNum" sz="quarter" idx="12"/>
          </p:nvPr>
        </p:nvSpPr>
        <p:spPr/>
        <p:txBody>
          <a:bodyPr/>
          <a:lstStyle/>
          <a:p>
            <a:fld id="{19E6EAF8-7738-4BDB-A677-8768B5D26B0D}" type="slidenum">
              <a:rPr lang="tr-TR" smtClean="0"/>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20D73C0B-8587-4D97-BD83-BBB80995F89B}" type="datetimeFigureOut">
              <a:rPr lang="tr-TR" smtClean="0"/>
              <a:t>3.06.2018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9E6EAF8-7738-4BDB-A677-8768B5D26B0D}"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20D73C0B-8587-4D97-BD83-BBB80995F89B}" type="datetimeFigureOut">
              <a:rPr lang="tr-TR" smtClean="0"/>
              <a:t>3.06.2018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9E6EAF8-7738-4BDB-A677-8768B5D26B0D}" type="slidenum">
              <a:rPr lang="tr-TR" smtClean="0"/>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20D73C0B-8587-4D97-BD83-BBB80995F89B}" type="datetimeFigureOut">
              <a:rPr lang="tr-TR" smtClean="0"/>
              <a:t>3.06.2018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9E6EAF8-7738-4BDB-A677-8768B5D26B0D}" type="slidenum">
              <a:rPr lang="tr-TR" smtClean="0"/>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dirty="0" smtClean="0"/>
              <a:t>Asıl başlık stili için tıklatın</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20D73C0B-8587-4D97-BD83-BBB80995F89B}" type="datetimeFigureOut">
              <a:rPr lang="tr-TR" smtClean="0"/>
              <a:t>3.06.2018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9E6EAF8-7738-4BDB-A677-8768B5D26B0D}" type="slidenum">
              <a:rPr lang="tr-TR" smtClean="0"/>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20D73C0B-8587-4D97-BD83-BBB80995F89B}" type="datetimeFigureOut">
              <a:rPr lang="tr-TR" smtClean="0"/>
              <a:t>3.06.2018</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19E6EAF8-7738-4BDB-A677-8768B5D26B0D}" type="slidenum">
              <a:rPr lang="tr-TR" smtClean="0"/>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20D73C0B-8587-4D97-BD83-BBB80995F89B}" type="datetimeFigureOut">
              <a:rPr lang="tr-TR" smtClean="0"/>
              <a:t>3.06.2018</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19E6EAF8-7738-4BDB-A677-8768B5D26B0D}" type="slidenum">
              <a:rPr lang="tr-TR" smtClean="0"/>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dirty="0" smtClean="0"/>
              <a:t>Asıl başlık stili için tıklatın</a:t>
            </a:r>
            <a:endParaRPr kumimoji="0" lang="en-US" dirty="0"/>
          </a:p>
        </p:txBody>
      </p:sp>
      <p:sp>
        <p:nvSpPr>
          <p:cNvPr id="3" name="Date Placeholder 2"/>
          <p:cNvSpPr>
            <a:spLocks noGrp="1"/>
          </p:cNvSpPr>
          <p:nvPr>
            <p:ph type="dt" sz="half" idx="10"/>
          </p:nvPr>
        </p:nvSpPr>
        <p:spPr/>
        <p:txBody>
          <a:bodyPr/>
          <a:lstStyle/>
          <a:p>
            <a:fld id="{20D73C0B-8587-4D97-BD83-BBB80995F89B}" type="datetimeFigureOut">
              <a:rPr lang="tr-TR" smtClean="0"/>
              <a:t>3.06.2018</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19E6EAF8-7738-4BDB-A677-8768B5D26B0D}" type="slidenum">
              <a:rPr lang="tr-TR" smtClean="0"/>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73C0B-8587-4D97-BD83-BBB80995F89B}" type="datetimeFigureOut">
              <a:rPr lang="tr-TR" smtClean="0"/>
              <a:t>3.06.2018</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19E6EAF8-7738-4BDB-A677-8768B5D26B0D}"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dirty="0" smtClean="0"/>
              <a:t>Asıl başlık stili için tıklatın</a:t>
            </a:r>
            <a:endParaRPr kumimoji="0" lang="en-US" dirty="0"/>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20D73C0B-8587-4D97-BD83-BBB80995F89B}" type="datetimeFigureOut">
              <a:rPr lang="tr-TR" smtClean="0"/>
              <a:t>3.06.2018</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19E6EAF8-7738-4BDB-A677-8768B5D26B0D}" type="slidenum">
              <a:rPr lang="tr-TR" smtClean="0"/>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20D73C0B-8587-4D97-BD83-BBB80995F89B}" type="datetimeFigureOut">
              <a:rPr lang="tr-TR" smtClean="0"/>
              <a:t>3.06.2018</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a:xfrm>
            <a:off x="8077200" y="6356350"/>
            <a:ext cx="609600" cy="365125"/>
          </a:xfrm>
        </p:spPr>
        <p:txBody>
          <a:bodyPr/>
          <a:lstStyle/>
          <a:p>
            <a:fld id="{19E6EAF8-7738-4BDB-A677-8768B5D26B0D}" type="slidenum">
              <a:rPr lang="tr-TR" smtClean="0"/>
              <a:t>‹#›</a:t>
            </a:fld>
            <a:endParaRPr lang="tr-TR"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dirty="0"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dirty="0" smtClean="0"/>
              <a:t>Asıl başlık stili için tıklatın</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0D73C0B-8587-4D97-BD83-BBB80995F89B}" type="datetimeFigureOut">
              <a:rPr lang="tr-TR" smtClean="0"/>
              <a:t>3.06.2018</a:t>
            </a:fld>
            <a:endParaRPr lang="tr-TR"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9E6EAF8-7738-4BDB-A677-8768B5D26B0D}" type="slidenum">
              <a:rPr lang="tr-TR" smtClean="0"/>
              <a:t>‹#›</a:t>
            </a:fld>
            <a:endParaRPr lang="tr-TR"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png"/></Relationships>
</file>

<file path=ppt/slides/_rels/slide10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gif"/></Relationships>
</file>

<file path=ppt/slides/_rels/slide10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1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692696"/>
            <a:ext cx="8507288" cy="1296144"/>
          </a:xfrm>
        </p:spPr>
        <p:txBody>
          <a:bodyPr>
            <a:normAutofit/>
          </a:bodyPr>
          <a:lstStyle/>
          <a:p>
            <a:r>
              <a:rPr lang="tr-TR" sz="3100" b="1" dirty="0" smtClean="0">
                <a:solidFill>
                  <a:srgbClr val="FF0000"/>
                </a:solidFill>
              </a:rPr>
              <a:t>               </a:t>
            </a:r>
            <a:r>
              <a:rPr lang="tr-TR" sz="3100" b="1" dirty="0" smtClean="0">
                <a:solidFill>
                  <a:schemeClr val="tx1"/>
                </a:solidFill>
              </a:rPr>
              <a:t>İLKYARDIMIN </a:t>
            </a:r>
            <a:r>
              <a:rPr lang="tr-TR" sz="3100" b="1" dirty="0">
                <a:solidFill>
                  <a:schemeClr val="tx1"/>
                </a:solidFill>
              </a:rPr>
              <a:t>ÖNCELİKLİ AMAÇLARI</a:t>
            </a:r>
            <a:r>
              <a:rPr lang="tr-TR" b="1" dirty="0">
                <a:solidFill>
                  <a:schemeClr val="tx1"/>
                </a:solidFill>
              </a:rPr>
              <a:t/>
            </a:r>
            <a:br>
              <a:rPr lang="tr-TR" b="1" dirty="0">
                <a:solidFill>
                  <a:schemeClr val="tx1"/>
                </a:solidFill>
              </a:rPr>
            </a:br>
            <a:endParaRPr lang="tr-TR" dirty="0">
              <a:solidFill>
                <a:schemeClr val="tx1"/>
              </a:solidFill>
            </a:endParaRPr>
          </a:p>
        </p:txBody>
      </p:sp>
      <p:sp>
        <p:nvSpPr>
          <p:cNvPr id="4" name="İçerik Yer Tutucusu 4"/>
          <p:cNvSpPr txBox="1">
            <a:spLocks noGrp="1"/>
          </p:cNvSpPr>
          <p:nvPr>
            <p:ph idx="1"/>
          </p:nvPr>
        </p:nvSpPr>
        <p:spPr>
          <a:xfrm>
            <a:off x="22951" y="1772816"/>
            <a:ext cx="9121049" cy="4918269"/>
          </a:xfrm>
          <a:prstGeom prst="rect">
            <a:avLst/>
          </a:prstGeom>
        </p:spPr>
        <p:txBody>
          <a:bodyPr wrap="square">
            <a:sp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285750" indent="-285750">
              <a:buFont typeface="Wingdings" pitchFamily="2" charset="2"/>
              <a:buChar char="Ø"/>
            </a:pPr>
            <a:r>
              <a:rPr lang="tr-TR" sz="2800" dirty="0" smtClean="0">
                <a:solidFill>
                  <a:schemeClr val="tx1"/>
                </a:solidFill>
              </a:rPr>
              <a:t>Hayati tehlikeyi ortadan kaldırmak,</a:t>
            </a:r>
          </a:p>
          <a:p>
            <a:pPr>
              <a:buFont typeface="Wingdings" pitchFamily="2" charset="2"/>
              <a:buChar char="Ø"/>
            </a:pPr>
            <a:r>
              <a:rPr lang="tr-TR" sz="2800" dirty="0" smtClean="0">
                <a:solidFill>
                  <a:schemeClr val="tx1"/>
                </a:solidFill>
              </a:rPr>
              <a:t>Yaşamsal fonksiyonların sürdürülmesini sağlamak,</a:t>
            </a:r>
          </a:p>
          <a:p>
            <a:pPr>
              <a:buFont typeface="Wingdings" pitchFamily="2" charset="2"/>
              <a:buChar char="Ø"/>
            </a:pPr>
            <a:r>
              <a:rPr lang="tr-TR" sz="2800" dirty="0" smtClean="0">
                <a:solidFill>
                  <a:schemeClr val="tx1"/>
                </a:solidFill>
              </a:rPr>
              <a:t>Hasta yaralının durumunun kötüleşmesini önlemek,</a:t>
            </a:r>
          </a:p>
          <a:p>
            <a:pPr>
              <a:buFont typeface="Wingdings" pitchFamily="2" charset="2"/>
              <a:buChar char="Ø"/>
            </a:pPr>
            <a:r>
              <a:rPr lang="tr-TR" sz="2800" dirty="0" smtClean="0">
                <a:solidFill>
                  <a:schemeClr val="tx1"/>
                </a:solidFill>
              </a:rPr>
              <a:t>İyileşmeyi kolaylaştırmak olmalıdır.</a:t>
            </a:r>
          </a:p>
          <a:p>
            <a:pPr marL="0" indent="0">
              <a:buNone/>
            </a:pPr>
            <a:endParaRPr lang="tr-TR" sz="2800" dirty="0">
              <a:solidFill>
                <a:schemeClr val="tx1"/>
              </a:solidFill>
            </a:endParaRPr>
          </a:p>
          <a:p>
            <a:pPr>
              <a:buFont typeface="Wingdings" panose="05000000000000000000" pitchFamily="2" charset="2"/>
              <a:buChar char="Ø"/>
            </a:pPr>
            <a:r>
              <a:rPr lang="tr-TR" sz="2800" dirty="0" smtClean="0">
                <a:solidFill>
                  <a:schemeClr val="tx1"/>
                </a:solidFill>
              </a:rPr>
              <a:t>İlkyardım, bu amaçlara yönelikolarak,belli aşamalar doğrultusunda uygulanmalıdır. Bu aşamalar </a:t>
            </a:r>
            <a:r>
              <a:rPr lang="tr-TR" sz="2800" b="1" dirty="0" smtClean="0">
                <a:solidFill>
                  <a:schemeClr val="tx1"/>
                </a:solidFill>
              </a:rPr>
              <a:t>Koruma,Bildirme Kurtarma (KBK) </a:t>
            </a:r>
            <a:r>
              <a:rPr lang="tr-TR" sz="2800" dirty="0" smtClean="0">
                <a:solidFill>
                  <a:schemeClr val="tx1"/>
                </a:solidFill>
              </a:rPr>
              <a:t>olarak ifade edilebilir.</a:t>
            </a:r>
          </a:p>
          <a:p>
            <a:pPr marL="457200" indent="-457200">
              <a:buFont typeface="Wingdings" pitchFamily="2" charset="2"/>
              <a:buChar char="Ø"/>
            </a:pPr>
            <a:endParaRPr lang="tr-TR" sz="2800" dirty="0"/>
          </a:p>
        </p:txBody>
      </p:sp>
    </p:spTree>
    <p:extLst>
      <p:ext uri="{BB962C8B-B14F-4D97-AF65-F5344CB8AC3E}">
        <p14:creationId xmlns:p14="http://schemas.microsoft.com/office/powerpoint/2010/main" val="427700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484784"/>
            <a:ext cx="9144000" cy="5373216"/>
          </a:xfrm>
        </p:spPr>
        <p:txBody>
          <a:bodyPr>
            <a:normAutofit fontScale="92500" lnSpcReduction="10000"/>
          </a:bodyPr>
          <a:lstStyle/>
          <a:p>
            <a:pPr>
              <a:buFont typeface="Wingdings" panose="05000000000000000000" pitchFamily="2" charset="2"/>
              <a:buChar char="Ø"/>
            </a:pPr>
            <a:r>
              <a:rPr lang="tr-TR" dirty="0" smtClean="0"/>
              <a:t>Soluk yolu açıklığı sağlandıktan sonra  hasta/yaralının solunumu </a:t>
            </a:r>
            <a:r>
              <a:rPr lang="tr-TR" b="1" dirty="0" smtClean="0"/>
              <a:t>Bak-Dinle-Hisset yöntemiyle 10 sn. süreyle  </a:t>
            </a:r>
            <a:r>
              <a:rPr lang="tr-TR" dirty="0" smtClean="0"/>
              <a:t>değerlendirmelidir.</a:t>
            </a:r>
          </a:p>
          <a:p>
            <a:pPr>
              <a:buFont typeface="Wingdings" panose="05000000000000000000" pitchFamily="2" charset="2"/>
              <a:buChar char="Ø"/>
            </a:pPr>
            <a:r>
              <a:rPr lang="tr-TR" dirty="0" smtClean="0"/>
              <a:t>Solunum-Bak-Dinle-Hisset  yöntemi ile değerlendirilirken ilk yardımcı başını hasta /yaralının göğsüne bakacak şekilde  yan çevirerek kulağını hasta/yaralının ağızına  yaklaştırmalı  solunumun </a:t>
            </a:r>
            <a:r>
              <a:rPr lang="tr-TR" dirty="0"/>
              <a:t> </a:t>
            </a:r>
            <a:r>
              <a:rPr lang="tr-TR" dirty="0" smtClean="0"/>
              <a:t>var  olup olmadığını </a:t>
            </a:r>
            <a:r>
              <a:rPr lang="tr-TR" dirty="0" smtClean="0">
                <a:solidFill>
                  <a:srgbClr val="FF0000"/>
                </a:solidFill>
              </a:rPr>
              <a:t>10 </a:t>
            </a:r>
            <a:r>
              <a:rPr lang="tr-TR" dirty="0" smtClean="0"/>
              <a:t>sn. süre ile kontrol etmelidir. </a:t>
            </a:r>
            <a:r>
              <a:rPr lang="tr-TR" b="1" dirty="0" smtClean="0">
                <a:solidFill>
                  <a:srgbClr val="FF0000"/>
                </a:solidFill>
              </a:rPr>
              <a:t>Çevrede başka kimse yok ve ilk yardımcı  yalnız ise 112,yi kendisi aramalıdır.</a:t>
            </a:r>
          </a:p>
          <a:p>
            <a:pPr>
              <a:buFont typeface="Wingdings" panose="05000000000000000000" pitchFamily="2" charset="2"/>
              <a:buChar char="Ø"/>
            </a:pPr>
            <a:r>
              <a:rPr lang="tr-TR" dirty="0" smtClean="0"/>
              <a:t>Solunum yoksa zaman kaybetmeden  </a:t>
            </a:r>
            <a:r>
              <a:rPr lang="tr-TR" b="1" dirty="0" smtClean="0"/>
              <a:t>TEMEL YAŞAM DESTEĞİNE</a:t>
            </a:r>
            <a:r>
              <a:rPr lang="tr-TR" dirty="0" smtClean="0"/>
              <a:t> başlamalıdır.</a:t>
            </a:r>
          </a:p>
          <a:p>
            <a:pPr>
              <a:buFont typeface="Wingdings" panose="05000000000000000000" pitchFamily="2" charset="2"/>
              <a:buChar char="Ø"/>
            </a:pPr>
            <a:r>
              <a:rPr lang="tr-TR" dirty="0" smtClean="0"/>
              <a:t>İlk değerlendirme sonucunda bilinç kapalı fakat solunumun var olduğu belirlenirse ,hasta/yaralı derhal koma pozisyonuna (yan yatış)getirilerek diğer yaralıları değerlendirmeye geçmelidir.</a:t>
            </a:r>
          </a:p>
          <a:p>
            <a:endParaRPr lang="tr-TR" dirty="0">
              <a:solidFill>
                <a:srgbClr val="FF0000"/>
              </a:solidFill>
            </a:endParaRPr>
          </a:p>
        </p:txBody>
      </p:sp>
      <p:sp>
        <p:nvSpPr>
          <p:cNvPr id="5" name="Başlık 1"/>
          <p:cNvSpPr>
            <a:spLocks noGrp="1"/>
          </p:cNvSpPr>
          <p:nvPr>
            <p:ph type="title"/>
          </p:nvPr>
        </p:nvSpPr>
        <p:spPr>
          <a:xfrm>
            <a:off x="0" y="27678"/>
            <a:ext cx="9144000" cy="1169074"/>
          </a:xfrm>
        </p:spPr>
        <p:txBody>
          <a:bodyPr>
            <a:normAutofit/>
          </a:bodyPr>
          <a:lstStyle/>
          <a:p>
            <a:r>
              <a:rPr lang="tr-TR" sz="2800" dirty="0" smtClean="0"/>
              <a:t>                    </a:t>
            </a:r>
            <a:r>
              <a:rPr lang="tr-TR" sz="2800" b="1" dirty="0" smtClean="0">
                <a:solidFill>
                  <a:schemeClr val="tx1"/>
                </a:solidFill>
              </a:rPr>
              <a:t>HASTA/YARALININ DEĞERLENDİRİLMESİ</a:t>
            </a:r>
            <a:endParaRPr lang="tr-TR" sz="2800" b="1" dirty="0">
              <a:solidFill>
                <a:schemeClr val="tx1"/>
              </a:solidFill>
            </a:endParaRPr>
          </a:p>
        </p:txBody>
      </p:sp>
    </p:spTree>
    <p:extLst>
      <p:ext uri="{BB962C8B-B14F-4D97-AF65-F5344CB8AC3E}">
        <p14:creationId xmlns:p14="http://schemas.microsoft.com/office/powerpoint/2010/main" val="230174962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700808"/>
            <a:ext cx="9144000" cy="5157192"/>
          </a:xfrm>
        </p:spPr>
        <p:txBody>
          <a:bodyPr>
            <a:normAutofit fontScale="92500" lnSpcReduction="20000"/>
          </a:bodyPr>
          <a:lstStyle/>
          <a:p>
            <a:pPr marL="0" indent="0">
              <a:buNone/>
            </a:pPr>
            <a:r>
              <a:rPr lang="tr-TR" b="1" dirty="0" smtClean="0">
                <a:solidFill>
                  <a:srgbClr val="FF0000"/>
                </a:solidFill>
              </a:rPr>
              <a:t>Sıcak çarpmasında yapılması gerekenler;</a:t>
            </a:r>
          </a:p>
          <a:p>
            <a:pPr>
              <a:buFont typeface="Wingdings" panose="05000000000000000000" pitchFamily="2" charset="2"/>
              <a:buChar char="Ø"/>
            </a:pPr>
            <a:r>
              <a:rPr lang="tr-TR" dirty="0" smtClean="0"/>
              <a:t>Yardım isteyin.</a:t>
            </a:r>
            <a:r>
              <a:rPr lang="tr-TR" b="1" dirty="0" smtClean="0">
                <a:solidFill>
                  <a:srgbClr val="FF0000"/>
                </a:solidFill>
              </a:rPr>
              <a:t>112</a:t>
            </a:r>
            <a:r>
              <a:rPr lang="tr-TR" dirty="0" smtClean="0"/>
              <a:t>’yi arayarak ambulans çağrın.</a:t>
            </a:r>
          </a:p>
          <a:p>
            <a:pPr>
              <a:buFont typeface="Wingdings" panose="05000000000000000000" pitchFamily="2" charset="2"/>
              <a:buChar char="Ø"/>
            </a:pPr>
            <a:r>
              <a:rPr lang="tr-TR" dirty="0" smtClean="0"/>
              <a:t>Hastayı serin ve havadar bir yere alın,</a:t>
            </a:r>
          </a:p>
          <a:p>
            <a:pPr>
              <a:buFont typeface="Wingdings" panose="05000000000000000000" pitchFamily="2" charset="2"/>
              <a:buChar char="Ø"/>
            </a:pPr>
            <a:r>
              <a:rPr lang="tr-TR" dirty="0" smtClean="0"/>
              <a:t>Giysilerini çıkarın, hastayı serinletin,</a:t>
            </a:r>
          </a:p>
          <a:p>
            <a:pPr>
              <a:buFont typeface="Wingdings" panose="05000000000000000000" pitchFamily="2" charset="2"/>
              <a:buChar char="Ø"/>
            </a:pPr>
            <a:r>
              <a:rPr lang="tr-TR" dirty="0" smtClean="0"/>
              <a:t>Sırt üstü yatırarak , ve bacakları </a:t>
            </a:r>
          </a:p>
          <a:p>
            <a:pPr marL="0" indent="0">
              <a:buNone/>
            </a:pPr>
            <a:r>
              <a:rPr lang="tr-TR" dirty="0" smtClean="0"/>
              <a:t>yükseltin,</a:t>
            </a:r>
          </a:p>
          <a:p>
            <a:pPr>
              <a:buFont typeface="Wingdings" panose="05000000000000000000" pitchFamily="2" charset="2"/>
              <a:buChar char="Ø"/>
            </a:pPr>
            <a:r>
              <a:rPr lang="tr-TR" dirty="0" smtClean="0"/>
              <a:t>Bilinç açıksa hastaya ılık duş yaptırın,</a:t>
            </a:r>
          </a:p>
          <a:p>
            <a:pPr>
              <a:buFont typeface="Wingdings" panose="05000000000000000000" pitchFamily="2" charset="2"/>
              <a:buChar char="Ø"/>
            </a:pPr>
            <a:r>
              <a:rPr lang="tr-TR" dirty="0" smtClean="0"/>
              <a:t>Bilinç kapalıysa ıslatılmış bezleri alnına  </a:t>
            </a:r>
          </a:p>
          <a:p>
            <a:pPr marL="0" indent="0">
              <a:buNone/>
            </a:pPr>
            <a:r>
              <a:rPr lang="tr-TR" dirty="0" smtClean="0"/>
              <a:t>koltuk altlarına yerleştirerek hastayı </a:t>
            </a:r>
          </a:p>
          <a:p>
            <a:pPr marL="0" indent="0">
              <a:buNone/>
            </a:pPr>
            <a:r>
              <a:rPr lang="tr-TR" dirty="0" smtClean="0"/>
              <a:t>soğutmaya çalışın,</a:t>
            </a:r>
          </a:p>
          <a:p>
            <a:pPr>
              <a:buFont typeface="Wingdings" panose="05000000000000000000" pitchFamily="2" charset="2"/>
              <a:buChar char="Ø"/>
            </a:pPr>
            <a:r>
              <a:rPr lang="tr-TR" dirty="0" smtClean="0"/>
              <a:t>Kişide  bulantı yok ise ve bilinç açıksa ağızdan su ve tuz kaybını gidermek için 1 litre su-1 çay kaşığı karbonat , 1 çay kaşığı tuz karışımı hazırlanıp verilerek ve ya soda, maden suyu içirilerek sıvı kaybı önlenir.</a:t>
            </a:r>
            <a:endParaRPr lang="tr-TR"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SICAK ÇARPMASI</a:t>
            </a:r>
            <a:endParaRPr lang="tr-TR" sz="2800" b="1" dirty="0">
              <a:solidFill>
                <a:schemeClr val="tx1"/>
              </a:solidFill>
            </a:endParaRPr>
          </a:p>
        </p:txBody>
      </p:sp>
      <p:pic>
        <p:nvPicPr>
          <p:cNvPr id="2050" name="Picture 2" descr="C:\Users\zeytinburnumagder\Desktop\İLK YARDIM\sicak-carpmas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420888"/>
            <a:ext cx="3131840"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0041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700808"/>
            <a:ext cx="9144000" cy="5157192"/>
          </a:xfrm>
        </p:spPr>
        <p:txBody>
          <a:bodyPr>
            <a:normAutofit fontScale="92500" lnSpcReduction="20000"/>
          </a:bodyPr>
          <a:lstStyle/>
          <a:p>
            <a:pPr>
              <a:buFont typeface="Wingdings" panose="05000000000000000000" pitchFamily="2" charset="2"/>
              <a:buChar char="Ø"/>
            </a:pPr>
            <a:r>
              <a:rPr lang="tr-TR" dirty="0" smtClean="0"/>
              <a:t>İlk yardım zorunlu haller dışında olay yerinde başlatılmalı yaralı mümkün olduğunca kımıldatılmamalıdır. Ancak  olay yerinde bir tehlike söz konusu olduğunda ortaya çıkabilecek yeni yaralanmaları engellemek amacı ile taşıdığı her türlü riske</a:t>
            </a:r>
          </a:p>
          <a:p>
            <a:pPr marL="0" indent="0">
              <a:buNone/>
            </a:pPr>
            <a:r>
              <a:rPr lang="tr-TR" dirty="0" smtClean="0"/>
              <a:t>Rağmen acil taşıma zorunlu olabilir.</a:t>
            </a:r>
          </a:p>
          <a:p>
            <a:pPr marL="0" indent="0">
              <a:buNone/>
            </a:pPr>
            <a:r>
              <a:rPr lang="tr-TR" dirty="0" smtClean="0"/>
              <a:t>Sürükleme yöntemler, yaralıyı tehlikeden uzaklaştırma durumunda  kullanılabilecek faydalı bir yöntemdir. Özellikle kilolu kişilerin hareket ettirilmeleri  gerekiyorsa dar bir yerden çıkarmalarda her hangi bir yaralanmaya neden olmamak için uygulana bilir . Bu yöntemler , yaralıyı koltukaltından  veya ayak bileklerinden tutarak geçekleştirilebilir.</a:t>
            </a:r>
          </a:p>
          <a:p>
            <a:pPr>
              <a:buFont typeface="Wingdings" panose="05000000000000000000" pitchFamily="2" charset="2"/>
              <a:buChar char="Ø"/>
            </a:pPr>
            <a:r>
              <a:rPr lang="tr-TR" dirty="0" smtClean="0"/>
              <a:t>Bilinci açık veya yürüyebilecek durumdaki hasta/ yaralıların taşınmasında  veya  tehlikeli bölgeden  uzaklaştırılmasında kucakta taşıma, sırtta taşıma  ve iki kişi ile ellerin üzerinde  taşıma  gibi yöntemler kullanılabilir. </a:t>
            </a:r>
            <a:r>
              <a:rPr lang="tr-TR" b="1" dirty="0" smtClean="0">
                <a:solidFill>
                  <a:srgbClr val="FF0000"/>
                </a:solidFill>
              </a:rPr>
              <a:t>Altın beşik </a:t>
            </a:r>
            <a:endParaRPr lang="tr-TR" b="1" dirty="0">
              <a:solidFill>
                <a:srgbClr val="FF0000"/>
              </a:solidFill>
            </a:endParaRPr>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TAŞIMA TEKNİKLERİ</a:t>
            </a:r>
            <a:endParaRPr lang="tr-TR" sz="2800" b="1" dirty="0">
              <a:solidFill>
                <a:schemeClr val="tx1"/>
              </a:solidFill>
            </a:endParaRPr>
          </a:p>
        </p:txBody>
      </p:sp>
    </p:spTree>
    <p:extLst>
      <p:ext uri="{BB962C8B-B14F-4D97-AF65-F5344CB8AC3E}">
        <p14:creationId xmlns:p14="http://schemas.microsoft.com/office/powerpoint/2010/main" val="31401255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935480"/>
            <a:ext cx="9144000" cy="4922520"/>
          </a:xfrm>
        </p:spPr>
        <p:txBody>
          <a:bodyPr>
            <a:normAutofit/>
          </a:bodyPr>
          <a:lstStyle/>
          <a:p>
            <a:pPr marL="0" indent="0">
              <a:buNone/>
            </a:pPr>
            <a:r>
              <a:rPr lang="tr-TR" sz="900" dirty="0" smtClean="0"/>
              <a:t>.</a:t>
            </a:r>
            <a:endParaRPr lang="tr-TR" sz="900" dirty="0"/>
          </a:p>
        </p:txBody>
      </p:sp>
      <p:pic>
        <p:nvPicPr>
          <p:cNvPr id="4" name="Picture 2" descr="C:\Users\zeytinburnumagder\Desktop\İLK YARDIM\SÜRÜKLEME+TEKNİKLERİ+Giysiden+tutarak+çekme+Battaniye+ile+sürükle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9169508" cy="5517232"/>
          </a:xfrm>
          <a:prstGeom prst="rect">
            <a:avLst/>
          </a:prstGeom>
          <a:noFill/>
          <a:extLst>
            <a:ext uri="{909E8E84-426E-40DD-AFC4-6F175D3DCCD1}">
              <a14:hiddenFill xmlns:a14="http://schemas.microsoft.com/office/drawing/2010/main">
                <a:solidFill>
                  <a:srgbClr val="FFFFFF"/>
                </a:solidFill>
              </a14:hiddenFill>
            </a:ext>
          </a:extLst>
        </p:spPr>
      </p:pic>
      <p:sp>
        <p:nvSpPr>
          <p:cNvPr id="6"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TAŞIMA TEKNİKLERİ</a:t>
            </a:r>
            <a:endParaRPr lang="tr-TR" sz="2800" b="1" dirty="0">
              <a:solidFill>
                <a:schemeClr val="tx1"/>
              </a:solidFill>
            </a:endParaRPr>
          </a:p>
        </p:txBody>
      </p:sp>
    </p:spTree>
    <p:extLst>
      <p:ext uri="{BB962C8B-B14F-4D97-AF65-F5344CB8AC3E}">
        <p14:creationId xmlns:p14="http://schemas.microsoft.com/office/powerpoint/2010/main" val="301452315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628800"/>
            <a:ext cx="9169508" cy="5229200"/>
          </a:xfrm>
        </p:spPr>
        <p:txBody>
          <a:bodyPr>
            <a:normAutofit fontScale="92500" lnSpcReduction="20000"/>
          </a:bodyPr>
          <a:lstStyle/>
          <a:p>
            <a:pPr marL="0" indent="0">
              <a:buNone/>
            </a:pPr>
            <a:r>
              <a:rPr lang="tr-TR" b="1" dirty="0" smtClean="0">
                <a:solidFill>
                  <a:srgbClr val="FF0000"/>
                </a:solidFill>
              </a:rPr>
              <a:t>RENTEK Manevrası (araç içindeki yaralıyı çıkarma):</a:t>
            </a:r>
          </a:p>
          <a:p>
            <a:pPr marL="0" indent="0">
              <a:buNone/>
            </a:pPr>
            <a:r>
              <a:rPr lang="tr-TR" dirty="0" smtClean="0"/>
              <a:t>Kaza  geçirmiş bir yaralıyı , eğer yaşamını tehdit eden bir tehlike (solunumun durması, yangın tehlikesi ,patlama vb.)söz konusu ise ,amirliğine  zarar vermeden araç içinden çıkarmada </a:t>
            </a:r>
            <a:r>
              <a:rPr lang="tr-TR" b="1" dirty="0" smtClean="0"/>
              <a:t>RENTEK Manevrası kullanılır. </a:t>
            </a:r>
            <a:r>
              <a:rPr lang="tr-TR" dirty="0" smtClean="0"/>
              <a:t>Bu uygulama yaralının tehlike  içinde olduğu olağan üstü durumlarda uygulanmalıdır.</a:t>
            </a:r>
          </a:p>
          <a:p>
            <a:pPr>
              <a:buFont typeface="Wingdings" panose="05000000000000000000" pitchFamily="2" charset="2"/>
              <a:buChar char="Ø"/>
            </a:pPr>
            <a:r>
              <a:rPr lang="tr-TR" dirty="0" smtClean="0"/>
              <a:t>Önce kendi güvenliğinizi  ve olay  yeri güvenliğini sağlayın.</a:t>
            </a:r>
          </a:p>
          <a:p>
            <a:pPr>
              <a:buFont typeface="Wingdings" panose="05000000000000000000" pitchFamily="2" charset="2"/>
              <a:buChar char="Ø"/>
            </a:pPr>
            <a:r>
              <a:rPr lang="tr-TR" dirty="0" smtClean="0"/>
              <a:t>Yaralının ayaklarının pedalların arasına sıkışmamış olduğundan emin olun  ve emniyet kemerini açın.</a:t>
            </a:r>
          </a:p>
          <a:p>
            <a:pPr>
              <a:buFont typeface="Wingdings" panose="05000000000000000000" pitchFamily="2" charset="2"/>
              <a:buChar char="Ø"/>
            </a:pPr>
            <a:r>
              <a:rPr lang="tr-TR" dirty="0" smtClean="0"/>
              <a:t>Yaralıya yan taraftan yaklaşın . Berelinizle koltuk altından  girip kişinin çenesini kavrayın  baş-boyun tespitini sağlayın.</a:t>
            </a:r>
          </a:p>
          <a:p>
            <a:pPr>
              <a:buFont typeface="Wingdings" panose="05000000000000000000" pitchFamily="2" charset="2"/>
              <a:buChar char="Ø"/>
            </a:pPr>
            <a:r>
              <a:rPr lang="tr-TR" dirty="0" smtClean="0"/>
              <a:t>Yaralının baş-boyun-gövde eksenini mümkün olduğunca hareket ettirmeden diğer elinizle  de uzak taraftaki  koltuk altından  size yakın kolu  el bileğinden kavrayın.</a:t>
            </a:r>
          </a:p>
          <a:p>
            <a:pPr>
              <a:buFont typeface="Wingdings" panose="05000000000000000000" pitchFamily="2" charset="2"/>
              <a:buChar char="Ø"/>
            </a:pPr>
            <a:r>
              <a:rPr lang="tr-TR" dirty="0" smtClean="0"/>
              <a:t>Yaralıya baş-boyun –gövde eksenini koruyarak araç içerisinden dışarı çıkarın sürükleyerek tehlikeli bölgeden uzaklaştırın.</a:t>
            </a:r>
          </a:p>
          <a:p>
            <a:pPr>
              <a:buFont typeface="Wingdings" panose="05000000000000000000" pitchFamily="2" charset="2"/>
              <a:buChar char="Ø"/>
            </a:pPr>
            <a:endParaRPr lang="tr-TR" dirty="0" smtClean="0"/>
          </a:p>
          <a:p>
            <a:pPr marL="0" indent="0">
              <a:buNone/>
            </a:pPr>
            <a:endParaRPr lang="tr-TR" dirty="0"/>
          </a:p>
          <a:p>
            <a:pPr marL="0" indent="0">
              <a:buNone/>
            </a:pPr>
            <a:endParaRPr lang="tr-TR" dirty="0" smtClean="0"/>
          </a:p>
          <a:p>
            <a:pPr marL="0" indent="0">
              <a:buNone/>
            </a:pPr>
            <a:endParaRPr lang="tr-TR" b="1"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TAŞIMA TEKNİKLERİ</a:t>
            </a:r>
            <a:endParaRPr lang="tr-TR" sz="2800" b="1" dirty="0">
              <a:solidFill>
                <a:schemeClr val="tx1"/>
              </a:solidFill>
            </a:endParaRPr>
          </a:p>
        </p:txBody>
      </p:sp>
    </p:spTree>
    <p:extLst>
      <p:ext uri="{BB962C8B-B14F-4D97-AF65-F5344CB8AC3E}">
        <p14:creationId xmlns:p14="http://schemas.microsoft.com/office/powerpoint/2010/main" val="175154623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268760"/>
            <a:ext cx="9144000" cy="5589240"/>
          </a:xfrm>
        </p:spPr>
        <p:txBody>
          <a:bodyPr>
            <a:normAutofit/>
          </a:bodyPr>
          <a:lstStyle/>
          <a:p>
            <a:pPr>
              <a:buFont typeface="Wingdings" panose="05000000000000000000" pitchFamily="2" charset="2"/>
              <a:buChar char="Ø"/>
            </a:pPr>
            <a:r>
              <a:rPr lang="tr-TR" sz="2400" dirty="0" smtClean="0"/>
              <a:t>Güvenli bir bölgeye ulaştığınızda yaralıyı yavaşça  sedyeye veya yere yatırın.</a:t>
            </a:r>
          </a:p>
          <a:p>
            <a:pPr>
              <a:buFont typeface="Wingdings" panose="05000000000000000000" pitchFamily="2" charset="2"/>
              <a:buChar char="Ø"/>
            </a:pPr>
            <a:endParaRPr lang="tr-TR" sz="2400" dirty="0" smtClean="0"/>
          </a:p>
          <a:p>
            <a:pPr>
              <a:buFont typeface="Wingdings" panose="05000000000000000000" pitchFamily="2" charset="2"/>
              <a:buChar char="Ø"/>
            </a:pPr>
            <a:endParaRPr lang="tr-TR" sz="2000"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TAŞIMA TEKNİKLERİ</a:t>
            </a:r>
            <a:endParaRPr lang="tr-TR" sz="2800" b="1" dirty="0">
              <a:solidFill>
                <a:schemeClr val="tx1"/>
              </a:solidFill>
            </a:endParaRPr>
          </a:p>
        </p:txBody>
      </p:sp>
      <p:pic>
        <p:nvPicPr>
          <p:cNvPr id="4102" name="Picture 6" descr="C:\Users\zeytinburnumagder\Desktop\İLK YARDIM\hasta-tama-tekniklerifazlas-iin-wwwtipfakultesiorg-19-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314" y="4869160"/>
            <a:ext cx="4486104" cy="1916832"/>
          </a:xfrm>
          <a:prstGeom prst="rect">
            <a:avLst/>
          </a:prstGeom>
          <a:noFill/>
          <a:extLst>
            <a:ext uri="{909E8E84-426E-40DD-AFC4-6F175D3DCCD1}">
              <a14:hiddenFill xmlns:a14="http://schemas.microsoft.com/office/drawing/2010/main">
                <a:solidFill>
                  <a:srgbClr val="FFFFFF"/>
                </a:solidFill>
              </a14:hiddenFill>
            </a:ext>
          </a:extLst>
        </p:spPr>
      </p:pic>
      <p:sp>
        <p:nvSpPr>
          <p:cNvPr id="11" name="Başlık 1"/>
          <p:cNvSpPr txBox="1">
            <a:spLocks/>
          </p:cNvSpPr>
          <p:nvPr/>
        </p:nvSpPr>
        <p:spPr>
          <a:xfrm>
            <a:off x="153451" y="4365104"/>
            <a:ext cx="3556159" cy="259245"/>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1400" b="1" dirty="0" smtClean="0">
                <a:solidFill>
                  <a:srgbClr val="FF0000"/>
                </a:solidFill>
              </a:rPr>
              <a:t>Yaşam bulgularını kontrol et</a:t>
            </a:r>
            <a:endParaRPr lang="tr-TR" sz="1400" b="1" dirty="0">
              <a:solidFill>
                <a:srgbClr val="FF0000"/>
              </a:solidFill>
            </a:endParaRPr>
          </a:p>
        </p:txBody>
      </p:sp>
      <p:sp>
        <p:nvSpPr>
          <p:cNvPr id="12" name="Başlık 1"/>
          <p:cNvSpPr txBox="1">
            <a:spLocks/>
          </p:cNvSpPr>
          <p:nvPr/>
        </p:nvSpPr>
        <p:spPr>
          <a:xfrm>
            <a:off x="6693418" y="4365104"/>
            <a:ext cx="2487094" cy="34253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1400" b="1" dirty="0" err="1" smtClean="0">
                <a:solidFill>
                  <a:srgbClr val="FF0000"/>
                </a:solidFill>
              </a:rPr>
              <a:t>Omirliğe</a:t>
            </a:r>
            <a:r>
              <a:rPr lang="tr-TR" sz="1400" b="1" dirty="0" smtClean="0">
                <a:solidFill>
                  <a:srgbClr val="FF0000"/>
                </a:solidFill>
              </a:rPr>
              <a:t> zarar vermeden çıkar</a:t>
            </a:r>
            <a:endParaRPr lang="tr-TR" sz="1400" b="1" dirty="0">
              <a:solidFill>
                <a:srgbClr val="FF0000"/>
              </a:solidFill>
            </a:endParaRPr>
          </a:p>
        </p:txBody>
      </p:sp>
      <p:sp>
        <p:nvSpPr>
          <p:cNvPr id="13" name="Başlık 1"/>
          <p:cNvSpPr txBox="1">
            <a:spLocks/>
          </p:cNvSpPr>
          <p:nvPr/>
        </p:nvSpPr>
        <p:spPr>
          <a:xfrm>
            <a:off x="2843808" y="4365104"/>
            <a:ext cx="2124876" cy="281487"/>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1400" b="1" dirty="0" smtClean="0">
                <a:solidFill>
                  <a:srgbClr val="FF0000"/>
                </a:solidFill>
              </a:rPr>
              <a:t>Boyun sabitlenir</a:t>
            </a:r>
            <a:endParaRPr lang="tr-TR" sz="1400" b="1" dirty="0">
              <a:solidFill>
                <a:srgbClr val="FF0000"/>
              </a:solidFill>
            </a:endParaRPr>
          </a:p>
        </p:txBody>
      </p:sp>
      <p:sp>
        <p:nvSpPr>
          <p:cNvPr id="14" name="Başlık 1"/>
          <p:cNvSpPr txBox="1">
            <a:spLocks/>
          </p:cNvSpPr>
          <p:nvPr/>
        </p:nvSpPr>
        <p:spPr>
          <a:xfrm>
            <a:off x="4499992" y="4365104"/>
            <a:ext cx="1728193" cy="286052"/>
          </a:xfrm>
          <a:prstGeom prst="rect">
            <a:avLst/>
          </a:prstGeom>
        </p:spPr>
        <p:txBody>
          <a:bodyPr vert="horz" lIns="0" rIns="0" bIns="0" anchor="b">
            <a:normAutofit fontScale="70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000" b="1" dirty="0" smtClean="0">
                <a:solidFill>
                  <a:srgbClr val="FF0000"/>
                </a:solidFill>
              </a:rPr>
              <a:t>Tüm omurga sabitlenir</a:t>
            </a:r>
            <a:endParaRPr lang="tr-TR" sz="2000" b="1" dirty="0">
              <a:solidFill>
                <a:srgbClr val="FF0000"/>
              </a:solidFill>
            </a:endParaRPr>
          </a:p>
        </p:txBody>
      </p:sp>
      <p:pic>
        <p:nvPicPr>
          <p:cNvPr id="4104" name="Picture 8" descr="C:\Users\zeytinburnumagder\Desktop\İLK YARDIM\araç.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98409"/>
            <a:ext cx="9144000" cy="2238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49176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484784"/>
            <a:ext cx="9144000" cy="5373216"/>
          </a:xfrm>
        </p:spPr>
        <p:txBody>
          <a:bodyPr/>
          <a:lstStyle/>
          <a:p>
            <a:pPr marL="0" indent="0">
              <a:buNone/>
            </a:pPr>
            <a:r>
              <a:rPr lang="tr-TR" b="1" dirty="0" smtClean="0">
                <a:solidFill>
                  <a:srgbClr val="FF0000"/>
                </a:solidFill>
              </a:rPr>
              <a:t>Kısa Mesafede Süratli Taşıma Teknikleri</a:t>
            </a:r>
          </a:p>
          <a:p>
            <a:pPr>
              <a:buFont typeface="Wingdings" panose="05000000000000000000" pitchFamily="2" charset="2"/>
              <a:buChar char="Ø"/>
            </a:pPr>
            <a:r>
              <a:rPr lang="tr-TR" b="1" dirty="0" smtClean="0"/>
              <a:t>Kucakta taşıma:</a:t>
            </a:r>
          </a:p>
          <a:p>
            <a:pPr>
              <a:buFont typeface="Wingdings" panose="05000000000000000000" pitchFamily="2" charset="2"/>
              <a:buChar char="Ø"/>
            </a:pPr>
            <a:endParaRPr lang="tr-TR" b="1" dirty="0"/>
          </a:p>
          <a:p>
            <a:pPr marL="0" indent="0">
              <a:buNone/>
            </a:pPr>
            <a:endParaRPr lang="tr-TR" b="1" dirty="0" smtClean="0"/>
          </a:p>
          <a:p>
            <a:pPr>
              <a:buFont typeface="Wingdings" panose="05000000000000000000" pitchFamily="2" charset="2"/>
              <a:buChar char="Ø"/>
            </a:pPr>
            <a:endParaRPr lang="tr-TR" b="1" dirty="0" smtClean="0"/>
          </a:p>
          <a:p>
            <a:pPr>
              <a:buFont typeface="Wingdings" panose="05000000000000000000" pitchFamily="2" charset="2"/>
              <a:buChar char="Ø"/>
            </a:pPr>
            <a:r>
              <a:rPr lang="tr-TR" b="1" dirty="0" smtClean="0"/>
              <a:t>İlk yardımcının omuzundan destek alma</a:t>
            </a:r>
            <a:endParaRPr lang="tr-TR" b="1"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TAŞIMA TEKNİKLERİ</a:t>
            </a:r>
            <a:endParaRPr lang="tr-TR" sz="2800" b="1" dirty="0">
              <a:solidFill>
                <a:schemeClr val="tx1"/>
              </a:solidFill>
            </a:endParaRPr>
          </a:p>
        </p:txBody>
      </p:sp>
      <p:pic>
        <p:nvPicPr>
          <p:cNvPr id="5123" name="Picture 3" descr="C:\Users\zeytinburnumagder\Desktop\İLK YARDIM\kucak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3153" y="1971150"/>
            <a:ext cx="2879973" cy="19442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zeytinburnumagder\Desktop\İLK YARDIM\Omuzdan-destekle-taşı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153" y="4465774"/>
            <a:ext cx="2879973" cy="2362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00233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eytinburnumagder\Desktop\İLK YARDIM\tasima- ALTIN BEŞİ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6016" y="1628800"/>
            <a:ext cx="3672408" cy="19442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zeytinburnumagder\Desktop\İLK YARDIM\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79" y="1628800"/>
            <a:ext cx="4034037" cy="1944216"/>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TAŞIMA TEKNİKLERİ</a:t>
            </a:r>
            <a:endParaRPr lang="tr-TR" sz="2800" b="1" dirty="0">
              <a:solidFill>
                <a:schemeClr val="tx1"/>
              </a:solidFill>
            </a:endParaRPr>
          </a:p>
        </p:txBody>
      </p:sp>
      <p:sp>
        <p:nvSpPr>
          <p:cNvPr id="8" name="Başlık 1"/>
          <p:cNvSpPr txBox="1">
            <a:spLocks/>
          </p:cNvSpPr>
          <p:nvPr/>
        </p:nvSpPr>
        <p:spPr>
          <a:xfrm>
            <a:off x="1582478" y="3629713"/>
            <a:ext cx="1964610" cy="324036"/>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1800" b="1" dirty="0" smtClean="0"/>
              <a:t>Sırta taşıma:</a:t>
            </a:r>
            <a:endParaRPr lang="tr-TR" sz="1800" b="1" dirty="0">
              <a:solidFill>
                <a:schemeClr val="tx1"/>
              </a:solidFill>
            </a:endParaRPr>
          </a:p>
        </p:txBody>
      </p:sp>
      <p:sp>
        <p:nvSpPr>
          <p:cNvPr id="9" name="Başlık 1"/>
          <p:cNvSpPr txBox="1">
            <a:spLocks/>
          </p:cNvSpPr>
          <p:nvPr/>
        </p:nvSpPr>
        <p:spPr>
          <a:xfrm>
            <a:off x="3657422" y="3717033"/>
            <a:ext cx="5040560" cy="504055"/>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1800" b="1" dirty="0" smtClean="0"/>
              <a:t>                                      ilk yardımcı </a:t>
            </a:r>
            <a:r>
              <a:rPr lang="tr-TR" sz="1800" b="1" dirty="0"/>
              <a:t>ile   </a:t>
            </a:r>
            <a:r>
              <a:rPr lang="tr-TR" sz="1800" b="1" dirty="0" smtClean="0"/>
              <a:t>ellerin  </a:t>
            </a:r>
          </a:p>
          <a:p>
            <a:r>
              <a:rPr lang="tr-TR" sz="1800" b="1" dirty="0" smtClean="0"/>
              <a:t>                                 üzerinde taşıma (altın beşik)</a:t>
            </a:r>
            <a:endParaRPr lang="tr-TR" sz="1800" b="1" dirty="0">
              <a:solidFill>
                <a:schemeClr val="tx1"/>
              </a:solidFill>
            </a:endParaRPr>
          </a:p>
        </p:txBody>
      </p:sp>
      <p:pic>
        <p:nvPicPr>
          <p:cNvPr id="6148" name="Picture 4" descr="C:\Users\zeytinburnumagder\Desktop\İLK YARDIM\im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349527"/>
            <a:ext cx="3600400" cy="1959794"/>
          </a:xfrm>
          <a:prstGeom prst="rect">
            <a:avLst/>
          </a:prstGeom>
          <a:noFill/>
          <a:extLst>
            <a:ext uri="{909E8E84-426E-40DD-AFC4-6F175D3DCCD1}">
              <a14:hiddenFill xmlns:a14="http://schemas.microsoft.com/office/drawing/2010/main">
                <a:solidFill>
                  <a:srgbClr val="FFFFFF"/>
                </a:solidFill>
              </a14:hiddenFill>
            </a:ext>
          </a:extLst>
        </p:spPr>
      </p:pic>
      <p:sp>
        <p:nvSpPr>
          <p:cNvPr id="12" name="Başlık 1"/>
          <p:cNvSpPr txBox="1">
            <a:spLocks/>
          </p:cNvSpPr>
          <p:nvPr/>
        </p:nvSpPr>
        <p:spPr>
          <a:xfrm>
            <a:off x="5076056" y="6309321"/>
            <a:ext cx="4067944" cy="36004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1800" b="1" dirty="0" smtClean="0"/>
              <a:t>    Kollar ve bacaklardan tutarak taşıma</a:t>
            </a:r>
            <a:endParaRPr lang="tr-TR" sz="1800" b="1" dirty="0">
              <a:solidFill>
                <a:schemeClr val="tx1"/>
              </a:solidFill>
            </a:endParaRPr>
          </a:p>
        </p:txBody>
      </p:sp>
      <p:sp>
        <p:nvSpPr>
          <p:cNvPr id="13" name="Başlık 1"/>
          <p:cNvSpPr txBox="1">
            <a:spLocks/>
          </p:cNvSpPr>
          <p:nvPr/>
        </p:nvSpPr>
        <p:spPr>
          <a:xfrm>
            <a:off x="530811" y="6292706"/>
            <a:ext cx="4067944" cy="36004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1800" b="1" dirty="0" smtClean="0"/>
              <a:t>    Omuzda taşıma(İtfaiye yöntemi)</a:t>
            </a:r>
            <a:endParaRPr lang="tr-TR" sz="1800" b="1" dirty="0">
              <a:solidFill>
                <a:schemeClr val="tx1"/>
              </a:solidFill>
            </a:endParaRPr>
          </a:p>
        </p:txBody>
      </p:sp>
      <p:pic>
        <p:nvPicPr>
          <p:cNvPr id="6149" name="Picture 5" descr="C:\Users\zeytinburnumagder\Desktop\İLK YARDIM\itfaiyeci-yöntem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453" y="4349527"/>
            <a:ext cx="4267200" cy="1940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48633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TAŞIMA TEKNİKLERİ</a:t>
            </a:r>
            <a:endParaRPr lang="tr-TR" sz="2800" b="1" dirty="0">
              <a:solidFill>
                <a:schemeClr val="tx1"/>
              </a:solidFill>
            </a:endParaRPr>
          </a:p>
        </p:txBody>
      </p:sp>
      <p:pic>
        <p:nvPicPr>
          <p:cNvPr id="7170" name="Picture 2" descr="C:\Users\zeytinburnumagder\Desktop\İLK YARDIM\depositphotos_85564622-stock-illustration-first-aid-carry-injured-wo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852" y="1628800"/>
            <a:ext cx="3690423" cy="2252941"/>
          </a:xfrm>
          <a:prstGeom prst="rect">
            <a:avLst/>
          </a:prstGeom>
          <a:noFill/>
          <a:extLst>
            <a:ext uri="{909E8E84-426E-40DD-AFC4-6F175D3DCCD1}">
              <a14:hiddenFill xmlns:a14="http://schemas.microsoft.com/office/drawing/2010/main">
                <a:solidFill>
                  <a:srgbClr val="FFFFFF"/>
                </a:solidFill>
              </a14:hiddenFill>
            </a:ext>
          </a:extLst>
        </p:spPr>
      </p:pic>
      <p:sp>
        <p:nvSpPr>
          <p:cNvPr id="6" name="Başlık 1"/>
          <p:cNvSpPr txBox="1">
            <a:spLocks/>
          </p:cNvSpPr>
          <p:nvPr/>
        </p:nvSpPr>
        <p:spPr>
          <a:xfrm>
            <a:off x="3671931" y="3946911"/>
            <a:ext cx="2376264" cy="360039"/>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1800" b="1" dirty="0" smtClean="0"/>
              <a:t>                                      </a:t>
            </a:r>
            <a:r>
              <a:rPr lang="tr-TR" sz="1800" b="1" dirty="0" smtClean="0">
                <a:solidFill>
                  <a:srgbClr val="FF0000"/>
                </a:solidFill>
              </a:rPr>
              <a:t>Sandalye ile taşıma:</a:t>
            </a:r>
            <a:endParaRPr lang="tr-TR" sz="1800" b="1" dirty="0">
              <a:solidFill>
                <a:srgbClr val="FF0000"/>
              </a:solidFill>
            </a:endParaRPr>
          </a:p>
        </p:txBody>
      </p:sp>
      <p:sp>
        <p:nvSpPr>
          <p:cNvPr id="7" name="Başlık 1"/>
          <p:cNvSpPr txBox="1">
            <a:spLocks/>
          </p:cNvSpPr>
          <p:nvPr/>
        </p:nvSpPr>
        <p:spPr>
          <a:xfrm>
            <a:off x="115295" y="6422689"/>
            <a:ext cx="3790916" cy="360039"/>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1800" b="1" dirty="0" smtClean="0"/>
              <a:t>     </a:t>
            </a:r>
            <a:r>
              <a:rPr lang="tr-TR" sz="1800" b="1" dirty="0" smtClean="0">
                <a:solidFill>
                  <a:srgbClr val="FF0000"/>
                </a:solidFill>
              </a:rPr>
              <a:t>Koltuk altından tutarak sürükleme</a:t>
            </a:r>
            <a:endParaRPr lang="tr-TR" sz="1800" b="1" dirty="0">
              <a:solidFill>
                <a:srgbClr val="FF0000"/>
              </a:solidFill>
            </a:endParaRPr>
          </a:p>
        </p:txBody>
      </p:sp>
      <p:pic>
        <p:nvPicPr>
          <p:cNvPr id="7171" name="Picture 3" descr="C:\Users\zeytinburnumagder\Desktop\İLK YARDIM\Ankle-Pu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1305" y="4551362"/>
            <a:ext cx="3430876" cy="193797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zeytinburnumagder\Desktop\İLK YARDIM\8390fc_e456d017546c4d4bbea1d908ef46d44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50" y="4509121"/>
            <a:ext cx="3967393" cy="1913568"/>
          </a:xfrm>
          <a:prstGeom prst="rect">
            <a:avLst/>
          </a:prstGeom>
          <a:noFill/>
          <a:extLst>
            <a:ext uri="{909E8E84-426E-40DD-AFC4-6F175D3DCCD1}">
              <a14:hiddenFill xmlns:a14="http://schemas.microsoft.com/office/drawing/2010/main">
                <a:solidFill>
                  <a:srgbClr val="FFFFFF"/>
                </a:solidFill>
              </a14:hiddenFill>
            </a:ext>
          </a:extLst>
        </p:spPr>
      </p:pic>
      <p:sp>
        <p:nvSpPr>
          <p:cNvPr id="10" name="Başlık 1"/>
          <p:cNvSpPr txBox="1">
            <a:spLocks/>
          </p:cNvSpPr>
          <p:nvPr/>
        </p:nvSpPr>
        <p:spPr>
          <a:xfrm>
            <a:off x="4651145" y="6422690"/>
            <a:ext cx="3790916" cy="360039"/>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1800" b="1" dirty="0" smtClean="0"/>
              <a:t>             </a:t>
            </a:r>
            <a:r>
              <a:rPr lang="tr-TR" sz="1800" b="1" dirty="0" smtClean="0">
                <a:solidFill>
                  <a:srgbClr val="FF0000"/>
                </a:solidFill>
              </a:rPr>
              <a:t>Ayak bileğinden sürükleme</a:t>
            </a:r>
            <a:endParaRPr lang="tr-TR" sz="1800" b="1" dirty="0">
              <a:solidFill>
                <a:srgbClr val="FF0000"/>
              </a:solidFill>
            </a:endParaRPr>
          </a:p>
        </p:txBody>
      </p:sp>
    </p:spTree>
    <p:extLst>
      <p:ext uri="{BB962C8B-B14F-4D97-AF65-F5344CB8AC3E}">
        <p14:creationId xmlns:p14="http://schemas.microsoft.com/office/powerpoint/2010/main" val="405875753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19147"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TAŞIMA TEKNİKLERİ</a:t>
            </a:r>
            <a:endParaRPr lang="tr-TR" sz="2800" b="1" dirty="0">
              <a:solidFill>
                <a:schemeClr val="tx1"/>
              </a:solidFill>
            </a:endParaRPr>
          </a:p>
        </p:txBody>
      </p:sp>
      <p:sp>
        <p:nvSpPr>
          <p:cNvPr id="5" name="Başlık 1"/>
          <p:cNvSpPr txBox="1">
            <a:spLocks/>
          </p:cNvSpPr>
          <p:nvPr/>
        </p:nvSpPr>
        <p:spPr>
          <a:xfrm>
            <a:off x="179512" y="1498848"/>
            <a:ext cx="7558808" cy="350912"/>
          </a:xfrm>
          <a:prstGeom prst="rect">
            <a:avLst/>
          </a:prstGeom>
        </p:spPr>
        <p:txBody>
          <a:bodyPr vert="horz" lIns="0" rIns="0" bIns="0" anchor="b">
            <a:normAutofit fontScale="85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solidFill>
                  <a:srgbClr val="FF0000"/>
                </a:solidFill>
              </a:rPr>
              <a:t>                              Sedye Üzerine Yerleştirme Teknikleri </a:t>
            </a:r>
            <a:endParaRPr lang="tr-TR" sz="2800" b="1" dirty="0">
              <a:solidFill>
                <a:srgbClr val="FF0000"/>
              </a:solidFill>
            </a:endParaRPr>
          </a:p>
        </p:txBody>
      </p:sp>
      <p:pic>
        <p:nvPicPr>
          <p:cNvPr id="8194" name="Picture 2" descr="C:\Users\zeytinburnumagder\Desktop\İLK YARDIM\Sedye+üzerine+yerleştirme+teknikleri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7" y="2060848"/>
            <a:ext cx="9143999" cy="47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69706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19147"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TAŞIMA TEKNİKLERİ</a:t>
            </a:r>
            <a:endParaRPr lang="tr-TR" sz="2800" b="1" dirty="0">
              <a:solidFill>
                <a:schemeClr val="tx1"/>
              </a:solidFill>
            </a:endParaRPr>
          </a:p>
        </p:txBody>
      </p:sp>
      <p:pic>
        <p:nvPicPr>
          <p:cNvPr id="9219" name="Picture 3" descr="C:\Users\zeytinburnumagder\Desktop\İLK YARDIM\KÖPRÜ+TEKNİĞİ+ANKARA-UM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5" y="1916832"/>
            <a:ext cx="9091317" cy="494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173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0" y="27678"/>
            <a:ext cx="9144000" cy="1169074"/>
          </a:xfrm>
        </p:spPr>
        <p:txBody>
          <a:bodyPr>
            <a:normAutofit/>
          </a:bodyPr>
          <a:lstStyle/>
          <a:p>
            <a:r>
              <a:rPr lang="tr-TR" sz="2800" dirty="0" smtClean="0"/>
              <a:t>                    </a:t>
            </a:r>
            <a:r>
              <a:rPr lang="tr-TR" sz="2800" b="1" dirty="0" smtClean="0">
                <a:solidFill>
                  <a:schemeClr val="tx1"/>
                </a:solidFill>
              </a:rPr>
              <a:t>HASTA/YARALININ DEĞERLENDİRİLMESİ</a:t>
            </a:r>
            <a:endParaRPr lang="tr-TR" sz="2800" b="1" dirty="0">
              <a:solidFill>
                <a:schemeClr val="tx1"/>
              </a:solidFill>
            </a:endParaRPr>
          </a:p>
        </p:txBody>
      </p:sp>
      <p:pic>
        <p:nvPicPr>
          <p:cNvPr id="2051" name="Picture 3" descr="C:\Users\zeytinburnumagder\Desktop\İLK YARDIM\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27" y="2276872"/>
            <a:ext cx="4632449" cy="372477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5" descr="solunum yolu tÄ±kanÄ±klÄ±ÄÄ±nda ilk yardÄ±m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7" descr="solunum yolu tÄ±kanÄ±klÄ±ÄÄ±nda ilk yardÄ±m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6" name="Picture 8" descr="C:\Users\zeytinburnumagder\Desktop\İLK YARDIM\solunum-yolu-tikanma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268760"/>
            <a:ext cx="4788024"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zeytinburnumagder\Desktop\İLK YARDIM\14216553100.92255100.gif"/>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374588" y="4293096"/>
            <a:ext cx="4632978"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09296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19147"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TAŞIMA TEKNİKLERİ</a:t>
            </a:r>
            <a:endParaRPr lang="tr-TR" sz="2800" b="1" dirty="0">
              <a:solidFill>
                <a:schemeClr val="tx1"/>
              </a:solidFill>
            </a:endParaRPr>
          </a:p>
        </p:txBody>
      </p:sp>
      <p:pic>
        <p:nvPicPr>
          <p:cNvPr id="10242" name="Picture 2" descr="C:\Users\zeytinburnumagder\Desktop\İLK YARDIM\KARŞILIKLI+DURARAK+KALDIRMA+TEKNİĞ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12776"/>
            <a:ext cx="9144001"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99899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395536" y="4916325"/>
            <a:ext cx="7128792" cy="1143000"/>
          </a:xfrm>
        </p:spPr>
        <p:txBody>
          <a:bodyPr>
            <a:normAutofit fontScale="90000"/>
          </a:bodyPr>
          <a:lstStyle/>
          <a:p>
            <a:r>
              <a:rPr lang="tr-TR" sz="2800" dirty="0" smtClean="0"/>
              <a:t>                        </a:t>
            </a:r>
            <a:r>
              <a:rPr lang="tr-TR" sz="8000" b="1" dirty="0" smtClean="0">
                <a:solidFill>
                  <a:srgbClr val="FF0000"/>
                </a:solidFill>
              </a:rPr>
              <a:t>ÇAY MOLASI</a:t>
            </a:r>
            <a:endParaRPr lang="tr-TR" sz="8000" b="1" dirty="0">
              <a:solidFill>
                <a:srgbClr val="FF0000"/>
              </a:solidFill>
            </a:endParaRPr>
          </a:p>
        </p:txBody>
      </p:sp>
      <p:pic>
        <p:nvPicPr>
          <p:cNvPr id="5" name="Picture 2" descr="C:\Users\zeytinburnumagder\Desktop\İLK YARDIM\cayin-faydalari-nelerdir-60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48680"/>
            <a:ext cx="6984776" cy="429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063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935480"/>
            <a:ext cx="9144000" cy="4389120"/>
          </a:xfrm>
        </p:spPr>
        <p:txBody>
          <a:bodyPr/>
          <a:lstStyle/>
          <a:p>
            <a:pPr marL="0" indent="0">
              <a:buNone/>
            </a:pPr>
            <a:r>
              <a:rPr lang="tr-TR" b="1" dirty="0" smtClean="0">
                <a:solidFill>
                  <a:srgbClr val="FF0000"/>
                </a:solidFill>
              </a:rPr>
              <a:t>      İkinci değerlendirme:</a:t>
            </a:r>
          </a:p>
          <a:p>
            <a:pPr>
              <a:buFont typeface="Wingdings" panose="05000000000000000000" pitchFamily="2" charset="2"/>
              <a:buChar char="Ø"/>
            </a:pPr>
            <a:r>
              <a:rPr lang="tr-TR" dirty="0" smtClean="0"/>
              <a:t>Hasta/yaralının ikici değerlendirilmesinde hasta hasta; bilinç düzeyi  vücut ısısı-rengi yönünden değerlendirilmeli ve herhangi bir yaralanması olup olmadığı araştırılmalıdır. Hasta konuşuyorsa kendisinden bilgi alarak son yedikleri, kullandığı ilaçlar ,alerji durumu vb. ne tür  bir yardıma  gereksinimi olduğu  anlaşılmaya çalışılmalıdır.</a:t>
            </a:r>
          </a:p>
          <a:p>
            <a:pPr>
              <a:buFont typeface="Wingdings" panose="05000000000000000000" pitchFamily="2" charset="2"/>
              <a:buChar char="Ø"/>
            </a:pPr>
            <a:r>
              <a:rPr lang="tr-TR" dirty="0" smtClean="0"/>
              <a:t>İkinci değerlendirmenin tamamlanmasından sonra mevcut duruma  göre uygulanacak müdahale  yöntemi seçilir.</a:t>
            </a:r>
            <a:endParaRPr lang="tr-TR" dirty="0"/>
          </a:p>
        </p:txBody>
      </p:sp>
      <p:sp>
        <p:nvSpPr>
          <p:cNvPr id="4" name="Başlık 1"/>
          <p:cNvSpPr>
            <a:spLocks noGrp="1"/>
          </p:cNvSpPr>
          <p:nvPr>
            <p:ph type="title"/>
          </p:nvPr>
        </p:nvSpPr>
        <p:spPr>
          <a:xfrm>
            <a:off x="0" y="27678"/>
            <a:ext cx="9144000" cy="1169074"/>
          </a:xfrm>
        </p:spPr>
        <p:txBody>
          <a:bodyPr>
            <a:normAutofit/>
          </a:bodyPr>
          <a:lstStyle/>
          <a:p>
            <a:r>
              <a:rPr lang="tr-TR" sz="2800" dirty="0" smtClean="0"/>
              <a:t>                    </a:t>
            </a:r>
            <a:r>
              <a:rPr lang="tr-TR" sz="2800" b="1" dirty="0" smtClean="0">
                <a:solidFill>
                  <a:schemeClr val="tx1"/>
                </a:solidFill>
              </a:rPr>
              <a:t>HASTA/YARALININ DEĞERLENDİRİLMESİ</a:t>
            </a:r>
            <a:endParaRPr lang="tr-TR" sz="2800" b="1" dirty="0">
              <a:solidFill>
                <a:schemeClr val="tx1"/>
              </a:solidFill>
            </a:endParaRPr>
          </a:p>
        </p:txBody>
      </p:sp>
    </p:spTree>
    <p:extLst>
      <p:ext uri="{BB962C8B-B14F-4D97-AF65-F5344CB8AC3E}">
        <p14:creationId xmlns:p14="http://schemas.microsoft.com/office/powerpoint/2010/main" val="3052394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43000"/>
          </a:xfrm>
        </p:spPr>
        <p:txBody>
          <a:bodyPr>
            <a:normAutofit/>
          </a:bodyPr>
          <a:lstStyle/>
          <a:p>
            <a:r>
              <a:rPr lang="tr-TR" sz="2800" dirty="0" smtClean="0"/>
              <a:t>                                 </a:t>
            </a:r>
            <a:r>
              <a:rPr lang="tr-TR" sz="2800" b="1" dirty="0" smtClean="0">
                <a:solidFill>
                  <a:schemeClr val="tx1"/>
                </a:solidFill>
              </a:rPr>
              <a:t>HAYAT KURTARMA ZİNCİRİ</a:t>
            </a:r>
            <a:endParaRPr lang="tr-TR" sz="2800" b="1" dirty="0">
              <a:solidFill>
                <a:schemeClr val="tx1"/>
              </a:solidFill>
            </a:endParaRPr>
          </a:p>
        </p:txBody>
      </p:sp>
      <p:sp>
        <p:nvSpPr>
          <p:cNvPr id="3" name="İçerik Yer Tutucusu 2"/>
          <p:cNvSpPr>
            <a:spLocks noGrp="1"/>
          </p:cNvSpPr>
          <p:nvPr>
            <p:ph idx="1"/>
          </p:nvPr>
        </p:nvSpPr>
        <p:spPr>
          <a:xfrm>
            <a:off x="3270" y="1484784"/>
            <a:ext cx="9144000" cy="4922520"/>
          </a:xfrm>
        </p:spPr>
        <p:txBody>
          <a:bodyPr>
            <a:normAutofit/>
          </a:bodyPr>
          <a:lstStyle/>
          <a:p>
            <a:pPr>
              <a:buFont typeface="Wingdings" panose="05000000000000000000" pitchFamily="2" charset="2"/>
              <a:buChar char="Ø"/>
            </a:pPr>
            <a:r>
              <a:rPr lang="tr-TR" sz="2400" dirty="0" smtClean="0"/>
              <a:t>Hayat kurtarma zinciri 4 halkadan oluşmaktadır. Hayat kurtarma zincirinin  son iki halkası ileri yaşam desteğine ve ilk yardımcının görevi değildir.</a:t>
            </a:r>
          </a:p>
          <a:p>
            <a:pPr marL="0" indent="0" defTabSz="0">
              <a:spcBef>
                <a:spcPts val="0"/>
              </a:spcBef>
              <a:buFont typeface="Wingdings" panose="05000000000000000000" pitchFamily="2" charset="2"/>
              <a:buChar char="Ø"/>
              <a:tabLst>
                <a:tab pos="0" algn="l"/>
              </a:tabLst>
            </a:pPr>
            <a:r>
              <a:rPr lang="tr-TR" sz="2400" dirty="0"/>
              <a:t> </a:t>
            </a:r>
            <a:r>
              <a:rPr lang="tr-TR" sz="3600" dirty="0" smtClean="0"/>
              <a:t>1</a:t>
            </a:r>
            <a:r>
              <a:rPr lang="tr-TR" sz="2400" dirty="0" smtClean="0"/>
              <a:t>.Halka-Sağlık kuruluşuna haber verme</a:t>
            </a:r>
          </a:p>
          <a:p>
            <a:pPr marL="0" indent="0" defTabSz="0">
              <a:spcBef>
                <a:spcPts val="0"/>
              </a:spcBef>
              <a:buFont typeface="Wingdings" panose="05000000000000000000" pitchFamily="2" charset="2"/>
              <a:buChar char="Ø"/>
              <a:tabLst>
                <a:tab pos="0" algn="l"/>
              </a:tabLst>
            </a:pPr>
            <a:r>
              <a:rPr lang="tr-TR" sz="3200" dirty="0" smtClean="0"/>
              <a:t>2</a:t>
            </a:r>
            <a:r>
              <a:rPr lang="tr-TR" sz="2400" dirty="0" smtClean="0"/>
              <a:t>.Halka-Olay yerinde yapılan Temel yaşam desteği</a:t>
            </a:r>
          </a:p>
          <a:p>
            <a:pPr marL="0" indent="0" defTabSz="0">
              <a:spcBef>
                <a:spcPts val="0"/>
              </a:spcBef>
              <a:buFont typeface="Wingdings" panose="05000000000000000000" pitchFamily="2" charset="2"/>
              <a:buChar char="Ø"/>
              <a:tabLst>
                <a:tab pos="0" algn="l"/>
              </a:tabLst>
            </a:pPr>
            <a:r>
              <a:rPr lang="tr-TR" sz="2800" dirty="0" smtClean="0"/>
              <a:t>3</a:t>
            </a:r>
            <a:r>
              <a:rPr lang="tr-TR" sz="2400" dirty="0" smtClean="0"/>
              <a:t>.Halka-Ambulans ekiplerince yapılan müdahaleler</a:t>
            </a:r>
          </a:p>
          <a:p>
            <a:pPr marL="0" indent="0" defTabSz="0">
              <a:spcBef>
                <a:spcPts val="0"/>
              </a:spcBef>
              <a:buFont typeface="Wingdings" panose="05000000000000000000" pitchFamily="2" charset="2"/>
              <a:buChar char="Ø"/>
              <a:tabLst>
                <a:tab pos="0" algn="l"/>
              </a:tabLst>
            </a:pPr>
            <a:r>
              <a:rPr lang="tr-TR" sz="2800" dirty="0" smtClean="0"/>
              <a:t>4</a:t>
            </a:r>
            <a:r>
              <a:rPr lang="tr-TR" sz="2400" dirty="0" smtClean="0"/>
              <a:t>.Hlka-Hastane acil servislerinde yapılan müdahaleler</a:t>
            </a:r>
            <a:endParaRPr lang="tr-TR" sz="2400" dirty="0"/>
          </a:p>
        </p:txBody>
      </p:sp>
      <p:pic>
        <p:nvPicPr>
          <p:cNvPr id="6148" name="Picture 4" descr="C:\Users\zeytinburnumagder\Desktop\İLK YARDIM\resustasy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52950"/>
            <a:ext cx="9144000"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999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6621"/>
            <a:ext cx="9144000" cy="1143000"/>
          </a:xfrm>
        </p:spPr>
        <p:txBody>
          <a:bodyPr>
            <a:normAutofit/>
          </a:bodyPr>
          <a:lstStyle/>
          <a:p>
            <a:r>
              <a:rPr lang="tr-TR" sz="2800" dirty="0" smtClean="0"/>
              <a:t>                                    </a:t>
            </a:r>
            <a:r>
              <a:rPr lang="tr-TR" sz="2800" b="1" dirty="0" smtClean="0">
                <a:solidFill>
                  <a:schemeClr val="tx1"/>
                </a:solidFill>
              </a:rPr>
              <a:t>TEMEL YAŞAM DESTEĞİ</a:t>
            </a:r>
            <a:endParaRPr lang="tr-TR" sz="2800" b="1" dirty="0">
              <a:solidFill>
                <a:schemeClr val="tx1"/>
              </a:solidFill>
            </a:endParaRPr>
          </a:p>
        </p:txBody>
      </p:sp>
      <p:sp>
        <p:nvSpPr>
          <p:cNvPr id="3" name="İçerik Yer Tutucusu 2"/>
          <p:cNvSpPr>
            <a:spLocks noGrp="1"/>
          </p:cNvSpPr>
          <p:nvPr>
            <p:ph idx="1"/>
          </p:nvPr>
        </p:nvSpPr>
        <p:spPr>
          <a:xfrm>
            <a:off x="8919" y="1412776"/>
            <a:ext cx="5283161" cy="5445224"/>
          </a:xfrm>
        </p:spPr>
        <p:txBody>
          <a:bodyPr>
            <a:normAutofit fontScale="92500"/>
          </a:bodyPr>
          <a:lstStyle/>
          <a:p>
            <a:pPr>
              <a:buFont typeface="Wingdings" panose="05000000000000000000" pitchFamily="2" charset="2"/>
              <a:buChar char="Ø"/>
            </a:pPr>
            <a:r>
              <a:rPr lang="tr-TR" sz="2400" dirty="0" smtClean="0"/>
              <a:t>Hastanın solunum ve dolaşımı durursa hayatta kalma şansıda kalmaz. Beyne oksijen gitmez 4-6 dakikada beyin hücrelerinde ölüm başlar. 10 uncu dakikadan  itibaren geriye dönüşümsüz olarak beyin ölümü gerçekleşir.</a:t>
            </a:r>
          </a:p>
          <a:p>
            <a:pPr>
              <a:buFont typeface="Wingdings" panose="05000000000000000000" pitchFamily="2" charset="2"/>
              <a:buChar char="Ø"/>
            </a:pPr>
            <a:r>
              <a:rPr lang="tr-TR" sz="2400" dirty="0" smtClean="0"/>
              <a:t>Temel yaşam desteği(TYD):Beyin hücrelerini canlı tutmak ve hayatı kurtarmak amacı ile hava yolu açıklığı sağlandıktan sonra solunumu ve dolaşımı durmuş kişinin ciğerlerine yapay solunum ile oksijen  gitmesini, dış kalp masajı ile de kanın kalpten pompalanarak beyne ulaşmasını sağlamak üzere yapılan müdahalelerdir.</a:t>
            </a:r>
            <a:endParaRPr lang="tr-TR" sz="2400" dirty="0"/>
          </a:p>
        </p:txBody>
      </p:sp>
      <p:pic>
        <p:nvPicPr>
          <p:cNvPr id="7170" name="Picture 2" descr="C:\Users\zeytinburnumagder\Desktop\İLK YARDIM\1_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626" y="4437112"/>
            <a:ext cx="3532374" cy="242088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zeytinburnumagder\Desktop\İLK YARDIM\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625" y="1340768"/>
            <a:ext cx="3528392"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19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56" y="116632"/>
            <a:ext cx="9143644" cy="1143000"/>
          </a:xfrm>
        </p:spPr>
        <p:txBody>
          <a:bodyPr>
            <a:normAutofit/>
          </a:bodyPr>
          <a:lstStyle/>
          <a:p>
            <a:r>
              <a:rPr lang="tr-TR" sz="2800" dirty="0" smtClean="0"/>
              <a:t>          </a:t>
            </a:r>
            <a:r>
              <a:rPr lang="tr-TR" sz="2400" b="1" dirty="0" smtClean="0">
                <a:solidFill>
                  <a:schemeClr val="tx1"/>
                </a:solidFill>
              </a:rPr>
              <a:t>YETİŞKİNLERDE TEMEL YAŞAM DESTEĞİ NASIL YAPILIR</a:t>
            </a:r>
            <a:endParaRPr lang="tr-TR" sz="2400" b="1" dirty="0">
              <a:solidFill>
                <a:schemeClr val="tx1"/>
              </a:solidFill>
            </a:endParaRPr>
          </a:p>
        </p:txBody>
      </p:sp>
      <p:sp>
        <p:nvSpPr>
          <p:cNvPr id="3" name="İçerik Yer Tutucusu 2"/>
          <p:cNvSpPr>
            <a:spLocks noGrp="1"/>
          </p:cNvSpPr>
          <p:nvPr>
            <p:ph idx="1"/>
          </p:nvPr>
        </p:nvSpPr>
        <p:spPr>
          <a:xfrm>
            <a:off x="0" y="1772816"/>
            <a:ext cx="9144000" cy="5085184"/>
          </a:xfrm>
        </p:spPr>
        <p:txBody>
          <a:bodyPr>
            <a:normAutofit fontScale="62500" lnSpcReduction="20000"/>
          </a:bodyPr>
          <a:lstStyle/>
          <a:p>
            <a:pPr>
              <a:buFont typeface="Wingdings" panose="05000000000000000000" pitchFamily="2" charset="2"/>
              <a:buChar char="Ø"/>
            </a:pPr>
            <a:r>
              <a:rPr lang="tr-TR" sz="3800" dirty="0" smtClean="0"/>
              <a:t>Kendinizin ve hasta/yaralının güvenliğimden emin olun .</a:t>
            </a:r>
          </a:p>
          <a:p>
            <a:pPr>
              <a:buFont typeface="Wingdings" panose="05000000000000000000" pitchFamily="2" charset="2"/>
              <a:buChar char="Ø"/>
            </a:pPr>
            <a:r>
              <a:rPr lang="tr-TR" sz="3800" dirty="0" smtClean="0"/>
              <a:t>Hasta/ yaralının omuzlarına hafifçe dokunarak  ve iyi misiniz? Diye sorarak bilinci kontrol edin.</a:t>
            </a:r>
          </a:p>
          <a:p>
            <a:pPr marL="0" indent="0">
              <a:buNone/>
            </a:pPr>
            <a:r>
              <a:rPr lang="tr-TR" sz="3800" b="1" dirty="0" smtClean="0"/>
              <a:t>    Eğer bilinç yok ise:</a:t>
            </a:r>
          </a:p>
          <a:p>
            <a:pPr>
              <a:buFont typeface="Wingdings" panose="05000000000000000000" pitchFamily="2" charset="2"/>
              <a:buChar char="Ø"/>
            </a:pPr>
            <a:r>
              <a:rPr lang="tr-TR" sz="3800" dirty="0" smtClean="0"/>
              <a:t>Yüksek sesle yardım isteyin ve </a:t>
            </a:r>
            <a:r>
              <a:rPr lang="tr-TR" sz="3800" b="1" dirty="0" smtClean="0">
                <a:solidFill>
                  <a:srgbClr val="FF0000"/>
                </a:solidFill>
              </a:rPr>
              <a:t>112</a:t>
            </a:r>
            <a:r>
              <a:rPr lang="tr-TR" sz="3800" dirty="0" smtClean="0"/>
              <a:t>’yi aratın.</a:t>
            </a:r>
          </a:p>
          <a:p>
            <a:pPr>
              <a:buFont typeface="Wingdings" panose="05000000000000000000" pitchFamily="2" charset="2"/>
              <a:buChar char="Ø"/>
            </a:pPr>
            <a:r>
              <a:rPr lang="tr-TR" sz="3800" dirty="0" smtClean="0"/>
              <a:t>TYD uygulaya bilmek için sert ve düz bir zemine sırt üstü yatırın.</a:t>
            </a:r>
          </a:p>
          <a:p>
            <a:pPr>
              <a:buFont typeface="Wingdings" panose="05000000000000000000" pitchFamily="2" charset="2"/>
              <a:buChar char="Ø"/>
            </a:pPr>
            <a:r>
              <a:rPr lang="tr-TR" sz="3800" dirty="0" smtClean="0"/>
              <a:t>Ağız içini kontrol ederek görünen yabancı cisim</a:t>
            </a:r>
            <a:r>
              <a:rPr lang="tr-TR" sz="3800" dirty="0"/>
              <a:t> var ise </a:t>
            </a:r>
            <a:r>
              <a:rPr lang="tr-TR" sz="3800" dirty="0" smtClean="0"/>
              <a:t>çıkarın.</a:t>
            </a:r>
          </a:p>
          <a:p>
            <a:pPr marL="0" indent="0">
              <a:buNone/>
            </a:pPr>
            <a:r>
              <a:rPr lang="tr-TR" sz="3800" dirty="0" smtClean="0"/>
              <a:t> </a:t>
            </a:r>
          </a:p>
          <a:p>
            <a:pPr marL="0" indent="0">
              <a:buNone/>
            </a:pPr>
            <a:r>
              <a:rPr lang="tr-TR" sz="3800" dirty="0" smtClean="0"/>
              <a:t>														</a:t>
            </a:r>
            <a:r>
              <a:rPr lang="tr-TR" dirty="0" smtClean="0"/>
              <a:t>		 																										</a:t>
            </a:r>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7959" y="4293096"/>
            <a:ext cx="4320480" cy="2564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descr="C:\Users\zeytinburnumagder\Desktop\İLK YARDIM\slide_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6" y="4293096"/>
            <a:ext cx="4537573"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174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356" y="116632"/>
            <a:ext cx="9143644" cy="1008112"/>
          </a:xfrm>
        </p:spPr>
        <p:txBody>
          <a:bodyPr>
            <a:normAutofit/>
          </a:bodyPr>
          <a:lstStyle/>
          <a:p>
            <a:r>
              <a:rPr lang="tr-TR" sz="2800" dirty="0" smtClean="0"/>
              <a:t>                </a:t>
            </a:r>
            <a:r>
              <a:rPr lang="tr-TR" sz="2400" b="1" dirty="0" smtClean="0">
                <a:solidFill>
                  <a:schemeClr val="tx1"/>
                </a:solidFill>
              </a:rPr>
              <a:t>YETİŞKİNLERDE TEMEL YAŞAM DESTEĞİ NASIL YAPILIR</a:t>
            </a:r>
            <a:endParaRPr lang="tr-TR" sz="2400" b="1" dirty="0">
              <a:solidFill>
                <a:schemeClr val="tx1"/>
              </a:solidFill>
            </a:endParaRPr>
          </a:p>
        </p:txBody>
      </p:sp>
      <p:sp>
        <p:nvSpPr>
          <p:cNvPr id="6" name="İçerik Yer Tutucusu 2"/>
          <p:cNvSpPr txBox="1">
            <a:spLocks/>
          </p:cNvSpPr>
          <p:nvPr/>
        </p:nvSpPr>
        <p:spPr>
          <a:xfrm>
            <a:off x="-2201" y="1412776"/>
            <a:ext cx="9146201" cy="5493242"/>
          </a:xfrm>
          <a:prstGeom prst="rect">
            <a:avLst/>
          </a:prstGeom>
        </p:spPr>
        <p:txBody>
          <a:bodyPr vert="horz">
            <a:normAutofit fontScale="85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panose="05000000000000000000" pitchFamily="2" charset="2"/>
              <a:buChar char="Ø"/>
            </a:pPr>
            <a:r>
              <a:rPr lang="tr-TR" dirty="0" smtClean="0"/>
              <a:t>Hava yolunu açmak  için bir elinizi hasta/yaralının alnına, diğer  elin  iki parmağını da çene kemiğinin üzerine  yerleştirip  Baş geri-çene yukarı pozisyonu verin .</a:t>
            </a:r>
          </a:p>
          <a:p>
            <a:pPr>
              <a:buFont typeface="Wingdings" panose="05000000000000000000" pitchFamily="2" charset="2"/>
              <a:buChar char="Ø"/>
            </a:pPr>
            <a:r>
              <a:rPr lang="tr-TR" dirty="0" smtClean="0"/>
              <a:t>Hasta /yaralının solunumunu  Bak </a:t>
            </a:r>
            <a:r>
              <a:rPr lang="tr-TR" dirty="0"/>
              <a:t>-Dinle-Hisset </a:t>
            </a:r>
            <a:r>
              <a:rPr lang="tr-TR" dirty="0" smtClean="0"/>
              <a:t>yöntemi</a:t>
            </a:r>
            <a:r>
              <a:rPr lang="tr-TR" dirty="0"/>
              <a:t> ile</a:t>
            </a:r>
            <a:r>
              <a:rPr lang="tr-TR" dirty="0" smtClean="0"/>
              <a:t> </a:t>
            </a:r>
          </a:p>
          <a:p>
            <a:pPr marL="0" indent="0">
              <a:buNone/>
            </a:pPr>
            <a:r>
              <a:rPr lang="tr-TR" dirty="0" smtClean="0"/>
              <a:t>   10 sn. kontrol</a:t>
            </a:r>
            <a:r>
              <a:rPr lang="tr-TR" dirty="0"/>
              <a:t> </a:t>
            </a:r>
            <a:r>
              <a:rPr lang="tr-TR" dirty="0" smtClean="0"/>
              <a:t>edin.</a:t>
            </a:r>
          </a:p>
          <a:p>
            <a:pPr>
              <a:buFont typeface="Wingdings" panose="05000000000000000000" pitchFamily="2" charset="2"/>
              <a:buChar char="Ø"/>
            </a:pPr>
            <a:r>
              <a:rPr lang="tr-TR" dirty="0" smtClean="0"/>
              <a:t>Göğüs kafesinin solunum hareketlerini  gözleyin. Eğilerek kulağınızı hastanın ağzına yaklaştırıp, solunumunu dinleyin ve yanağınızla da hissetmeye çalışın. Diğer eli de göğüs üzerine hafifçe yerleştirerek göğüs hareketlerini de hissetmeye çalışın. </a:t>
            </a:r>
            <a:r>
              <a:rPr lang="tr-TR" b="1" dirty="0" smtClean="0"/>
              <a:t>Solunum yok </a:t>
            </a:r>
            <a:r>
              <a:rPr lang="tr-TR" b="1" dirty="0"/>
              <a:t> ise;</a:t>
            </a:r>
            <a:endParaRPr lang="tr-TR" b="1" dirty="0" smtClean="0"/>
          </a:p>
          <a:p>
            <a:pPr>
              <a:buFont typeface="Wingdings" panose="05000000000000000000" pitchFamily="2" charset="2"/>
              <a:buChar char="Ø"/>
            </a:pPr>
            <a:r>
              <a:rPr lang="tr-TR" dirty="0" smtClean="0"/>
              <a:t>Çevrede başka kimse yok ve ilk yardımcı yalnız ise, kendisi </a:t>
            </a:r>
            <a:r>
              <a:rPr lang="tr-TR" b="1" dirty="0" smtClean="0">
                <a:solidFill>
                  <a:srgbClr val="FF0000"/>
                </a:solidFill>
              </a:rPr>
              <a:t>112</a:t>
            </a:r>
            <a:r>
              <a:rPr lang="tr-TR" dirty="0" smtClean="0"/>
              <a:t>’yi aramalıdır.</a:t>
            </a:r>
          </a:p>
          <a:p>
            <a:pPr marL="0" indent="0">
              <a:buNone/>
            </a:pPr>
            <a:endParaRPr lang="tr-TR" b="1" dirty="0" smtClean="0"/>
          </a:p>
          <a:p>
            <a:pPr marL="0" indent="0">
              <a:buNone/>
            </a:pPr>
            <a:endParaRPr lang="tr-TR" b="1" dirty="0" smtClean="0"/>
          </a:p>
          <a:p>
            <a:pPr marL="0" indent="0">
              <a:buNone/>
            </a:pPr>
            <a:r>
              <a:rPr lang="tr-TR" dirty="0" smtClean="0"/>
              <a:t>							 																										</a:t>
            </a:r>
            <a:endParaRPr lang="tr-TR" dirty="0"/>
          </a:p>
        </p:txBody>
      </p:sp>
      <p:pic>
        <p:nvPicPr>
          <p:cNvPr id="7" name="Picture 2" descr="C:\Users\zeytinburnumagder\Desktop\İLK YARDIM\resim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437112"/>
            <a:ext cx="6408711" cy="2386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749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484784"/>
            <a:ext cx="9144000" cy="5373216"/>
          </a:xfrm>
        </p:spPr>
        <p:txBody>
          <a:bodyPr>
            <a:noAutofit/>
          </a:bodyPr>
          <a:lstStyle/>
          <a:p>
            <a:pPr>
              <a:buFont typeface="Wingdings" panose="05000000000000000000" pitchFamily="2" charset="2"/>
              <a:buChar char="Ø"/>
            </a:pPr>
            <a:r>
              <a:rPr lang="tr-TR" sz="2000" dirty="0" smtClean="0"/>
              <a:t>Kalp basısını uygulamak için göğüs kemiğinin üst ve alt ucunu tespit ederek </a:t>
            </a:r>
            <a:r>
              <a:rPr lang="tr-TR" sz="2000" b="1" dirty="0" smtClean="0"/>
              <a:t>alt yarısına bir elin topuğunu yerleştirin.</a:t>
            </a:r>
          </a:p>
          <a:p>
            <a:pPr>
              <a:buFont typeface="Wingdings" panose="05000000000000000000" pitchFamily="2" charset="2"/>
              <a:buChar char="Ø"/>
            </a:pPr>
            <a:r>
              <a:rPr lang="tr-TR" sz="2000" dirty="0" smtClean="0"/>
              <a:t>Diğer elinizi  bu elin üzerine yerleştirerek parmaklarınızı birbirine kenetleyin.</a:t>
            </a:r>
          </a:p>
          <a:p>
            <a:pPr>
              <a:buFont typeface="Wingdings" panose="05000000000000000000" pitchFamily="2" charset="2"/>
              <a:buChar char="Ø"/>
            </a:pPr>
            <a:r>
              <a:rPr lang="tr-TR" sz="2000" dirty="0" smtClean="0"/>
              <a:t>Parmakları göğüs kafesiyle temas ettirmeden, dirsekleri bükmeden, göğüs kemiği üzerine  vücuda  dik  ve göğüs kemiği 4 cm aşağı inecek şekilde (1/3’ü kadar)30 kalp bası uygulayın.</a:t>
            </a:r>
          </a:p>
          <a:p>
            <a:pPr>
              <a:buFont typeface="Wingdings" panose="05000000000000000000" pitchFamily="2" charset="2"/>
              <a:buChar char="Ø"/>
            </a:pPr>
            <a:r>
              <a:rPr lang="tr-TR" sz="2000" dirty="0" smtClean="0"/>
              <a:t>elin baş ve işaret parmakları ile hasta/yaralının  burnunu kapatarak normal bir nefes alınıp hasta/yaralının ağzını içine alacak şekilde ağız yerleştirip  her biri 1 saniye süren 2 kurtarıcı nefes verin.</a:t>
            </a:r>
          </a:p>
          <a:p>
            <a:pPr>
              <a:buFont typeface="Wingdings" panose="05000000000000000000" pitchFamily="2" charset="2"/>
              <a:buChar char="Ø"/>
            </a:pPr>
            <a:r>
              <a:rPr lang="tr-TR" sz="2000" dirty="0" smtClean="0"/>
              <a:t>Bu işlemi dakikada 100 bası olacak kadar hızla uygulayın. Hasta/yaralıya 30 kalp masajı sonunda 2 solunum yaptırmaya  devam edin (30/2).</a:t>
            </a:r>
          </a:p>
          <a:p>
            <a:pPr>
              <a:buFont typeface="Wingdings" panose="05000000000000000000" pitchFamily="2" charset="2"/>
              <a:buChar char="Ø"/>
            </a:pPr>
            <a:r>
              <a:rPr lang="tr-TR" sz="2000" b="1" dirty="0" smtClean="0"/>
              <a:t>Temel Yaşam Desteğine hasta/yaralının yaşamsal refleksleri veya tıbbi yardım gelene kadar kesintisiz devam edin.</a:t>
            </a:r>
            <a:endParaRPr lang="tr-TR" sz="2000" b="1" dirty="0"/>
          </a:p>
        </p:txBody>
      </p:sp>
      <p:sp>
        <p:nvSpPr>
          <p:cNvPr id="4" name="Başlık 1"/>
          <p:cNvSpPr>
            <a:spLocks noGrp="1"/>
          </p:cNvSpPr>
          <p:nvPr>
            <p:ph type="title"/>
          </p:nvPr>
        </p:nvSpPr>
        <p:spPr>
          <a:xfrm>
            <a:off x="356" y="116632"/>
            <a:ext cx="9143644" cy="1008112"/>
          </a:xfrm>
        </p:spPr>
        <p:txBody>
          <a:bodyPr>
            <a:normAutofit/>
          </a:bodyPr>
          <a:lstStyle/>
          <a:p>
            <a:r>
              <a:rPr lang="tr-TR" sz="2800" dirty="0" smtClean="0"/>
              <a:t>                </a:t>
            </a:r>
            <a:r>
              <a:rPr lang="tr-TR" sz="2400" b="1" dirty="0" smtClean="0">
                <a:solidFill>
                  <a:schemeClr val="tx1"/>
                </a:solidFill>
              </a:rPr>
              <a:t>YETİŞKİNLERDE TEMEL YAŞAM DESTEĞİ NASIL YAPILIR</a:t>
            </a:r>
            <a:endParaRPr lang="tr-TR" sz="2400" b="1" dirty="0">
              <a:solidFill>
                <a:schemeClr val="tx1"/>
              </a:solidFill>
            </a:endParaRPr>
          </a:p>
        </p:txBody>
      </p:sp>
    </p:spTree>
    <p:extLst>
      <p:ext uri="{BB962C8B-B14F-4D97-AF65-F5344CB8AC3E}">
        <p14:creationId xmlns:p14="http://schemas.microsoft.com/office/powerpoint/2010/main" val="455444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zeytinburnumagder\Desktop\İLK YARDIM\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020" y="3761656"/>
            <a:ext cx="4680520" cy="30963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zeytinburnumagder\Desktop\İLK YARDIM\1_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16831"/>
            <a:ext cx="4176464" cy="3369479"/>
          </a:xfrm>
          <a:prstGeom prst="rect">
            <a:avLst/>
          </a:prstGeom>
          <a:noFill/>
          <a:extLst>
            <a:ext uri="{909E8E84-426E-40DD-AFC4-6F175D3DCCD1}">
              <a14:hiddenFill xmlns:a14="http://schemas.microsoft.com/office/drawing/2010/main">
                <a:solidFill>
                  <a:srgbClr val="FFFFFF"/>
                </a:solidFill>
              </a14:hiddenFill>
            </a:ext>
          </a:extLst>
        </p:spPr>
      </p:pic>
      <p:sp>
        <p:nvSpPr>
          <p:cNvPr id="6" name="Başlık 1"/>
          <p:cNvSpPr>
            <a:spLocks noGrp="1"/>
          </p:cNvSpPr>
          <p:nvPr>
            <p:ph type="title"/>
          </p:nvPr>
        </p:nvSpPr>
        <p:spPr>
          <a:xfrm>
            <a:off x="356" y="0"/>
            <a:ext cx="9143644" cy="1124744"/>
          </a:xfrm>
        </p:spPr>
        <p:txBody>
          <a:bodyPr>
            <a:normAutofit/>
          </a:bodyPr>
          <a:lstStyle/>
          <a:p>
            <a:r>
              <a:rPr lang="tr-TR" sz="2800" dirty="0" smtClean="0"/>
              <a:t>                </a:t>
            </a:r>
            <a:r>
              <a:rPr lang="tr-TR" sz="2400" b="1" dirty="0" smtClean="0">
                <a:solidFill>
                  <a:schemeClr val="tx1"/>
                </a:solidFill>
              </a:rPr>
              <a:t>YETİŞKİNLERDE TEMEL YAŞAM DESTEĞİ NASIL YAPILIR</a:t>
            </a:r>
            <a:endParaRPr lang="tr-TR" sz="2400" b="1" dirty="0">
              <a:solidFill>
                <a:schemeClr val="tx1"/>
              </a:solidFill>
            </a:endParaRPr>
          </a:p>
        </p:txBody>
      </p:sp>
    </p:spTree>
    <p:extLst>
      <p:ext uri="{BB962C8B-B14F-4D97-AF65-F5344CB8AC3E}">
        <p14:creationId xmlns:p14="http://schemas.microsoft.com/office/powerpoint/2010/main" val="1013341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6398" y="0"/>
            <a:ext cx="9117601" cy="1052736"/>
          </a:xfrm>
        </p:spPr>
        <p:txBody>
          <a:bodyPr>
            <a:normAutofit/>
          </a:bodyPr>
          <a:lstStyle/>
          <a:p>
            <a:r>
              <a:rPr lang="tr-TR" sz="1800" dirty="0" smtClean="0"/>
              <a:t>       </a:t>
            </a:r>
            <a:r>
              <a:rPr lang="tr-TR" sz="2400" b="1" dirty="0" smtClean="0">
                <a:solidFill>
                  <a:schemeClr val="tx1"/>
                </a:solidFill>
              </a:rPr>
              <a:t>1-8 YAŞ ARASI ÇOCUKLARDA TEMEL YAŞAM DESTEĞİ NASIL YAPILIR</a:t>
            </a:r>
            <a:endParaRPr lang="tr-TR" sz="2400" b="1" dirty="0">
              <a:solidFill>
                <a:schemeClr val="tx1"/>
              </a:solidFill>
            </a:endParaRPr>
          </a:p>
        </p:txBody>
      </p:sp>
      <p:sp>
        <p:nvSpPr>
          <p:cNvPr id="7" name="İçerik Yer Tutucusu 2"/>
          <p:cNvSpPr txBox="1">
            <a:spLocks/>
          </p:cNvSpPr>
          <p:nvPr/>
        </p:nvSpPr>
        <p:spPr>
          <a:xfrm>
            <a:off x="0" y="1340768"/>
            <a:ext cx="9144000" cy="4896544"/>
          </a:xfrm>
          <a:prstGeom prst="rect">
            <a:avLst/>
          </a:prstGeom>
        </p:spPr>
        <p:txBody>
          <a:bodyPr vert="horz">
            <a:normAutofit fontScale="25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panose="05000000000000000000" pitchFamily="2" charset="2"/>
              <a:buChar char="Ø"/>
            </a:pPr>
            <a:r>
              <a:rPr lang="tr-TR" sz="9600" dirty="0" smtClean="0"/>
              <a:t>Kendinizin </a:t>
            </a:r>
            <a:r>
              <a:rPr lang="tr-TR" sz="9600" dirty="0"/>
              <a:t>ve çocuğun güvenliğinden emin  olun.</a:t>
            </a:r>
          </a:p>
          <a:p>
            <a:pPr>
              <a:buFont typeface="Wingdings" panose="05000000000000000000" pitchFamily="2" charset="2"/>
              <a:buChar char="Ø"/>
            </a:pPr>
            <a:r>
              <a:rPr lang="tr-TR" sz="9600" dirty="0"/>
              <a:t>Çocuğun omuzuna hafifçe dokunarak ve iyi misin? Diye sorarak bilici kontrol edin.</a:t>
            </a:r>
          </a:p>
          <a:p>
            <a:pPr marL="0" indent="0">
              <a:buFont typeface="Wingdings 2"/>
              <a:buNone/>
            </a:pPr>
            <a:r>
              <a:rPr lang="tr-TR" sz="9600" b="1" dirty="0"/>
              <a:t> </a:t>
            </a:r>
            <a:r>
              <a:rPr lang="tr-TR" sz="9600" b="1" dirty="0" smtClean="0"/>
              <a:t>   Eğer bilinç yok ise;</a:t>
            </a:r>
          </a:p>
          <a:p>
            <a:pPr>
              <a:buFont typeface="Wingdings" panose="05000000000000000000" pitchFamily="2" charset="2"/>
              <a:buChar char="Ø"/>
            </a:pPr>
            <a:r>
              <a:rPr lang="tr-TR" sz="9600" dirty="0" smtClean="0"/>
              <a:t>Yüksek sesle yardım isteyin	</a:t>
            </a:r>
          </a:p>
          <a:p>
            <a:pPr>
              <a:buFont typeface="Wingdings" panose="05000000000000000000" pitchFamily="2" charset="2"/>
              <a:buChar char="Ø"/>
            </a:pPr>
            <a:r>
              <a:rPr lang="tr-TR" sz="9600" dirty="0" smtClean="0"/>
              <a:t>İlk yardımcı tek başına ise hastanın durumunu değerlendirip gerekiyorsa Temel Yaşam Desteğini 5 tur uyguladıktan sonra </a:t>
            </a:r>
            <a:r>
              <a:rPr lang="tr-TR" sz="9600" b="1" dirty="0" smtClean="0">
                <a:solidFill>
                  <a:srgbClr val="FF0000"/>
                </a:solidFill>
              </a:rPr>
              <a:t>112</a:t>
            </a:r>
            <a:r>
              <a:rPr lang="tr-TR" sz="9600" dirty="0" smtClean="0"/>
              <a:t>’yi(acil yardım ambulansını)kendisi aramalıdır.	</a:t>
            </a:r>
          </a:p>
          <a:p>
            <a:pPr>
              <a:buFont typeface="Wingdings" panose="05000000000000000000" pitchFamily="2" charset="2"/>
              <a:buChar char="Ø"/>
            </a:pPr>
            <a:r>
              <a:rPr lang="tr-TR" sz="9600" dirty="0" smtClean="0"/>
              <a:t>Çocuğu sert ve düz bir zemine sırt üstü yatırın .Ağız içini kontrol ederek  görünen yabancı cisim varise çıkarın.</a:t>
            </a:r>
          </a:p>
          <a:p>
            <a:r>
              <a:rPr lang="tr-TR" sz="9600" dirty="0" smtClean="0"/>
              <a:t>Hava yolunu açmak için bir elinizi hasta/yaralının alnına diğer elin iki parmağını çene kemiğinin üzerine yerleştirip </a:t>
            </a:r>
            <a:r>
              <a:rPr lang="tr-TR" sz="9600" b="1" dirty="0" smtClean="0"/>
              <a:t>Baş geri-Çene yukarı pozisyonu</a:t>
            </a:r>
            <a:r>
              <a:rPr lang="tr-TR" sz="9600" dirty="0" smtClean="0"/>
              <a:t> verin.	</a:t>
            </a:r>
          </a:p>
          <a:p>
            <a:r>
              <a:rPr lang="tr-TR" sz="9600" dirty="0" smtClean="0"/>
              <a:t>Göğüs </a:t>
            </a:r>
            <a:r>
              <a:rPr lang="tr-TR" sz="9600" dirty="0"/>
              <a:t>kafesinin solunum hareketlerini gözleyin. Eğilerek kulağınızı hastanın ağzına yaklaştırıp, solunumu dinleyin ve yan ağızda hissetmeye çalışın. Diğer eli  de göğüs hareketlerini hissetmeye çalışın.</a:t>
            </a:r>
          </a:p>
          <a:p>
            <a:pPr marL="0" indent="0">
              <a:buNone/>
            </a:pPr>
            <a:r>
              <a:rPr lang="tr-TR" sz="9600" dirty="0"/>
              <a:t> </a:t>
            </a:r>
          </a:p>
          <a:p>
            <a:pPr>
              <a:buFont typeface="Wingdings" panose="05000000000000000000" pitchFamily="2" charset="2"/>
              <a:buChar char="Ø"/>
            </a:pPr>
            <a:endParaRPr lang="tr-TR" sz="11200" dirty="0" smtClean="0"/>
          </a:p>
          <a:p>
            <a:pPr>
              <a:buFont typeface="Wingdings" panose="05000000000000000000" pitchFamily="2" charset="2"/>
              <a:buChar char="Ø"/>
            </a:pPr>
            <a:endParaRPr lang="tr-TR" sz="11200" dirty="0" smtClean="0"/>
          </a:p>
          <a:p>
            <a:pPr marL="0" indent="0">
              <a:buNone/>
            </a:pPr>
            <a:r>
              <a:rPr lang="tr-TR" sz="11200" dirty="0" smtClean="0"/>
              <a:t>							</a:t>
            </a:r>
            <a:r>
              <a:rPr lang="tr-TR" sz="9600" dirty="0" smtClean="0"/>
              <a:t>																					</a:t>
            </a:r>
          </a:p>
          <a:p>
            <a:pPr>
              <a:buFont typeface="Wingdings" panose="05000000000000000000" pitchFamily="2" charset="2"/>
              <a:buChar char="Ø"/>
            </a:pPr>
            <a:endParaRPr lang="tr-TR" sz="9600" dirty="0" smtClean="0"/>
          </a:p>
          <a:p>
            <a:pPr>
              <a:buFont typeface="Wingdings" panose="05000000000000000000" pitchFamily="2" charset="2"/>
              <a:buChar char="Ø"/>
            </a:pPr>
            <a:endParaRPr lang="tr-TR" sz="9600" dirty="0" smtClean="0"/>
          </a:p>
          <a:p>
            <a:pPr>
              <a:buFont typeface="Wingdings" panose="05000000000000000000" pitchFamily="2" charset="2"/>
              <a:buChar char="Ø"/>
            </a:pPr>
            <a:endParaRPr lang="tr-TR" sz="9600" dirty="0" smtClean="0"/>
          </a:p>
          <a:p>
            <a:pPr>
              <a:buFont typeface="Wingdings" panose="05000000000000000000" pitchFamily="2" charset="2"/>
              <a:buChar char="Ø"/>
            </a:pPr>
            <a:endParaRPr lang="tr-TR" sz="9600" dirty="0" smtClean="0"/>
          </a:p>
          <a:p>
            <a:pPr>
              <a:buFont typeface="Wingdings" panose="05000000000000000000" pitchFamily="2" charset="2"/>
              <a:buChar char="Ø"/>
            </a:pPr>
            <a:endParaRPr lang="tr-TR" sz="9600" dirty="0"/>
          </a:p>
        </p:txBody>
      </p:sp>
    </p:spTree>
    <p:extLst>
      <p:ext uri="{BB962C8B-B14F-4D97-AF65-F5344CB8AC3E}">
        <p14:creationId xmlns:p14="http://schemas.microsoft.com/office/powerpoint/2010/main" val="972862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0"/>
            <a:ext cx="8229600" cy="980728"/>
          </a:xfrm>
        </p:spPr>
        <p:txBody>
          <a:bodyPr>
            <a:normAutofit/>
          </a:bodyPr>
          <a:lstStyle/>
          <a:p>
            <a:r>
              <a:rPr lang="tr-TR" sz="2800" b="1" dirty="0" smtClean="0">
                <a:solidFill>
                  <a:schemeClr val="tx1"/>
                </a:solidFill>
              </a:rPr>
              <a:t>                                  KORUMA</a:t>
            </a:r>
            <a:endParaRPr lang="tr-TR" sz="2800" b="1" dirty="0">
              <a:solidFill>
                <a:schemeClr val="tx1"/>
              </a:solidFill>
            </a:endParaRPr>
          </a:p>
        </p:txBody>
      </p:sp>
      <p:sp>
        <p:nvSpPr>
          <p:cNvPr id="3" name="İçerik Yer Tutucusu 2"/>
          <p:cNvSpPr>
            <a:spLocks noGrp="1"/>
          </p:cNvSpPr>
          <p:nvPr>
            <p:ph idx="1"/>
          </p:nvPr>
        </p:nvSpPr>
        <p:spPr>
          <a:xfrm>
            <a:off x="179512" y="1556792"/>
            <a:ext cx="8892480" cy="5085184"/>
          </a:xfrm>
        </p:spPr>
        <p:txBody>
          <a:bodyPr>
            <a:normAutofit fontScale="92500"/>
          </a:bodyPr>
          <a:lstStyle/>
          <a:p>
            <a:pPr>
              <a:buFont typeface="Wingdings" panose="05000000000000000000" pitchFamily="2" charset="2"/>
              <a:buChar char="Ø"/>
            </a:pPr>
            <a:r>
              <a:rPr lang="tr-TR" dirty="0" smtClean="0">
                <a:solidFill>
                  <a:schemeClr val="tx1">
                    <a:lumMod val="95000"/>
                    <a:lumOff val="5000"/>
                  </a:schemeClr>
                </a:solidFill>
              </a:rPr>
              <a:t>İlk yardım gerektiren durumun sonuçlarının ağırlaşmasını önlemek için </a:t>
            </a:r>
            <a:r>
              <a:rPr lang="tr-TR" b="1" dirty="0" smtClean="0">
                <a:solidFill>
                  <a:schemeClr val="tx1">
                    <a:lumMod val="95000"/>
                    <a:lumOff val="5000"/>
                  </a:schemeClr>
                </a:solidFill>
              </a:rPr>
              <a:t>olay yerinin değerlendirilmesini kapsar</a:t>
            </a:r>
            <a:r>
              <a:rPr lang="tr-TR" dirty="0" smtClean="0">
                <a:solidFill>
                  <a:schemeClr val="tx1">
                    <a:lumMod val="95000"/>
                    <a:lumOff val="5000"/>
                  </a:schemeClr>
                </a:solidFill>
              </a:rPr>
              <a:t>. En önemli işlem olay yerinde oluşabilecek tehlikeleri belirleyerek güvenli bir çevre oluşturmaktır.</a:t>
            </a:r>
          </a:p>
          <a:p>
            <a:pPr marL="0" indent="0">
              <a:spcBef>
                <a:spcPts val="0"/>
              </a:spcBef>
              <a:buFont typeface="Wingdings" pitchFamily="2" charset="2"/>
              <a:buChar char="Ø"/>
            </a:pPr>
            <a:endParaRPr lang="tr-TR" sz="2800" dirty="0" smtClean="0">
              <a:solidFill>
                <a:schemeClr val="tx1">
                  <a:lumMod val="95000"/>
                  <a:lumOff val="5000"/>
                </a:schemeClr>
              </a:solidFill>
            </a:endParaRPr>
          </a:p>
          <a:p>
            <a:pPr marL="0" indent="0">
              <a:spcBef>
                <a:spcPts val="0"/>
              </a:spcBef>
              <a:buFont typeface="Wingdings" pitchFamily="2" charset="2"/>
              <a:buChar char="Ø"/>
            </a:pPr>
            <a:endParaRPr lang="tr-TR" sz="2800" dirty="0">
              <a:solidFill>
                <a:schemeClr val="tx1">
                  <a:lumMod val="95000"/>
                  <a:lumOff val="5000"/>
                </a:schemeClr>
              </a:solidFill>
            </a:endParaRPr>
          </a:p>
          <a:p>
            <a:pPr marL="0" indent="0">
              <a:spcBef>
                <a:spcPts val="0"/>
              </a:spcBef>
              <a:buFont typeface="Wingdings" pitchFamily="2" charset="2"/>
              <a:buChar char="Ø"/>
            </a:pPr>
            <a:r>
              <a:rPr lang="tr-TR" dirty="0" smtClean="0">
                <a:solidFill>
                  <a:schemeClr val="tx1">
                    <a:lumMod val="95000"/>
                    <a:lumOff val="5000"/>
                  </a:schemeClr>
                </a:solidFill>
              </a:rPr>
              <a:t>Önce kendi güvenliğinizi sağlayın.</a:t>
            </a:r>
          </a:p>
          <a:p>
            <a:pPr marL="0" indent="0">
              <a:spcBef>
                <a:spcPts val="0"/>
              </a:spcBef>
              <a:buFont typeface="Wingdings" pitchFamily="2" charset="2"/>
              <a:buChar char="Ø"/>
            </a:pPr>
            <a:r>
              <a:rPr lang="tr-TR" dirty="0" smtClean="0">
                <a:solidFill>
                  <a:schemeClr val="tx1">
                    <a:lumMod val="95000"/>
                    <a:lumOff val="5000"/>
                  </a:schemeClr>
                </a:solidFill>
              </a:rPr>
              <a:t>Olay yerini koruma altına alın.</a:t>
            </a:r>
          </a:p>
          <a:p>
            <a:pPr marL="0" indent="0">
              <a:spcBef>
                <a:spcPts val="0"/>
              </a:spcBef>
              <a:buFont typeface="Wingdings" pitchFamily="2" charset="2"/>
              <a:buChar char="Ø"/>
            </a:pPr>
            <a:r>
              <a:rPr lang="tr-TR" dirty="0" smtClean="0">
                <a:solidFill>
                  <a:schemeClr val="tx1">
                    <a:lumMod val="95000"/>
                    <a:lumOff val="5000"/>
                  </a:schemeClr>
                </a:solidFill>
              </a:rPr>
              <a:t>Olay yerinde gaz-yakıt sızıntısı tehlikesine karşı dikkatli olun</a:t>
            </a:r>
          </a:p>
          <a:p>
            <a:pPr marL="0" indent="0">
              <a:spcBef>
                <a:spcPts val="0"/>
              </a:spcBef>
              <a:buFont typeface="Wingdings" pitchFamily="2" charset="2"/>
              <a:buChar char="Ø"/>
            </a:pPr>
            <a:r>
              <a:rPr lang="tr-TR" dirty="0" smtClean="0">
                <a:solidFill>
                  <a:schemeClr val="tx1">
                    <a:lumMod val="95000"/>
                    <a:lumOff val="5000"/>
                  </a:schemeClr>
                </a:solidFill>
              </a:rPr>
              <a:t>Zorunluluklar dışında olay yerinde telefon vs. kullanmayın.</a:t>
            </a:r>
          </a:p>
          <a:p>
            <a:pPr marL="0" indent="0">
              <a:spcBef>
                <a:spcPts val="0"/>
              </a:spcBef>
              <a:buFont typeface="Wingdings" pitchFamily="2" charset="2"/>
              <a:buChar char="Ø"/>
            </a:pPr>
            <a:r>
              <a:rPr lang="tr-TR" dirty="0" smtClean="0">
                <a:solidFill>
                  <a:schemeClr val="tx1">
                    <a:lumMod val="95000"/>
                    <a:lumOff val="5000"/>
                  </a:schemeClr>
                </a:solidFill>
              </a:rPr>
              <a:t>Kibrit-çakmak vs. kullanmayın.</a:t>
            </a:r>
          </a:p>
          <a:p>
            <a:pPr marL="0" indent="0">
              <a:spcBef>
                <a:spcPts val="0"/>
              </a:spcBef>
              <a:buFont typeface="Wingdings" pitchFamily="2" charset="2"/>
              <a:buChar char="Ø"/>
            </a:pPr>
            <a:r>
              <a:rPr lang="tr-TR" dirty="0" smtClean="0">
                <a:solidFill>
                  <a:schemeClr val="tx1">
                    <a:lumMod val="95000"/>
                    <a:lumOff val="5000"/>
                  </a:schemeClr>
                </a:solidFill>
              </a:rPr>
              <a:t>Olay yerinde acil yardım ve kurtarma ekipleri varsa görevlilerin uyarılarına uyun.</a:t>
            </a:r>
          </a:p>
          <a:p>
            <a:pPr marL="0" indent="0">
              <a:spcBef>
                <a:spcPts val="0"/>
              </a:spcBef>
              <a:buFont typeface="Wingdings" pitchFamily="2" charset="2"/>
              <a:buChar char="Ø"/>
            </a:pPr>
            <a:endParaRPr lang="tr-TR" sz="2800" b="1" dirty="0">
              <a:solidFill>
                <a:schemeClr val="tx1">
                  <a:lumMod val="95000"/>
                  <a:lumOff val="5000"/>
                </a:schemeClr>
              </a:solidFill>
            </a:endParaRPr>
          </a:p>
        </p:txBody>
      </p:sp>
    </p:spTree>
    <p:extLst>
      <p:ext uri="{BB962C8B-B14F-4D97-AF65-F5344CB8AC3E}">
        <p14:creationId xmlns:p14="http://schemas.microsoft.com/office/powerpoint/2010/main" val="287456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zeytinburnumagder\Desktop\İLK YARDIM\resim1.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64088" y="3933056"/>
            <a:ext cx="3498483" cy="2808312"/>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1"/>
          <p:cNvSpPr>
            <a:spLocks noGrp="1"/>
          </p:cNvSpPr>
          <p:nvPr>
            <p:ph type="title"/>
          </p:nvPr>
        </p:nvSpPr>
        <p:spPr>
          <a:xfrm>
            <a:off x="26398" y="0"/>
            <a:ext cx="9117601" cy="1052736"/>
          </a:xfrm>
        </p:spPr>
        <p:txBody>
          <a:bodyPr>
            <a:normAutofit/>
          </a:bodyPr>
          <a:lstStyle/>
          <a:p>
            <a:r>
              <a:rPr lang="tr-TR" sz="1800" dirty="0" smtClean="0"/>
              <a:t>       </a:t>
            </a:r>
            <a:r>
              <a:rPr lang="tr-TR" sz="2400" b="1" dirty="0" smtClean="0">
                <a:solidFill>
                  <a:schemeClr val="tx1"/>
                </a:solidFill>
              </a:rPr>
              <a:t>1-8 YAŞ ARASI ÇOCUKLARDA TEMEL YAŞAM DESTEĞİ NASIL YAPILIR</a:t>
            </a:r>
            <a:endParaRPr lang="tr-TR" sz="2400" b="1" dirty="0">
              <a:solidFill>
                <a:schemeClr val="tx1"/>
              </a:solidFill>
            </a:endParaRPr>
          </a:p>
        </p:txBody>
      </p:sp>
      <p:pic>
        <p:nvPicPr>
          <p:cNvPr id="8" name="Picture 3" descr="C:\Users\zeytinburnumagder\Desktop\İLK YARDIM\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440282"/>
            <a:ext cx="6408712" cy="22834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zeytinburnumagder\Desktop\İLK YARDIM\resim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85" y="3933056"/>
            <a:ext cx="460851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255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26398" y="0"/>
            <a:ext cx="9117601" cy="1143000"/>
          </a:xfrm>
        </p:spPr>
        <p:txBody>
          <a:bodyPr>
            <a:normAutofit/>
          </a:bodyPr>
          <a:lstStyle/>
          <a:p>
            <a:r>
              <a:rPr lang="tr-TR" sz="1800" dirty="0" smtClean="0"/>
              <a:t>       </a:t>
            </a:r>
            <a:r>
              <a:rPr lang="tr-TR" sz="2400" b="1" dirty="0" smtClean="0">
                <a:solidFill>
                  <a:schemeClr val="tx1"/>
                </a:solidFill>
              </a:rPr>
              <a:t>1-8 YAŞ ARASI ÇOCUKLARDA TEMEL YAŞAM DESTEĞİ NASIL YAPILIR</a:t>
            </a:r>
            <a:endParaRPr lang="tr-TR" sz="2400" b="1" dirty="0">
              <a:solidFill>
                <a:schemeClr val="tx1"/>
              </a:solidFill>
            </a:endParaRPr>
          </a:p>
        </p:txBody>
      </p:sp>
      <p:pic>
        <p:nvPicPr>
          <p:cNvPr id="5" name="Picture 2" descr="C:\Users\zeytinburnumagder\Desktop\İLK YARDIM\1_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005064"/>
            <a:ext cx="5832648" cy="27809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0" y="1305342"/>
            <a:ext cx="9144000" cy="2554545"/>
          </a:xfrm>
          <a:prstGeom prst="rect">
            <a:avLst/>
          </a:prstGeom>
        </p:spPr>
        <p:txBody>
          <a:bodyPr wrap="square">
            <a:spAutoFit/>
          </a:bodyPr>
          <a:lstStyle/>
          <a:p>
            <a:pPr>
              <a:buFont typeface="Wingdings" panose="05000000000000000000" pitchFamily="2" charset="2"/>
              <a:buChar char="Ø"/>
            </a:pPr>
            <a:r>
              <a:rPr lang="tr-TR" sz="2000" b="1" dirty="0"/>
              <a:t>Solunum yok ise;</a:t>
            </a:r>
          </a:p>
          <a:p>
            <a:pPr>
              <a:buFont typeface="Wingdings" panose="05000000000000000000" pitchFamily="2" charset="2"/>
              <a:buChar char="Ø"/>
            </a:pPr>
            <a:r>
              <a:rPr lang="tr-TR" sz="2000" dirty="0"/>
              <a:t>Baş geri çene yukarı pozisyonları tekrar vererek hava yolu açın. Alnındaki elin baş ve işaret parmakları ile hasta/yaralının burnunu kapatarak çocuğun ağzını içine alacak şekilde ağzınızı yerleştirip çocuğun göğsünü yükseltmeye yarayacak kadar </a:t>
            </a:r>
            <a:r>
              <a:rPr lang="tr-TR" sz="2000" b="1" dirty="0"/>
              <a:t>her biri 1 saniye süre 2 nefes verin. </a:t>
            </a:r>
            <a:r>
              <a:rPr lang="tr-TR" sz="2000" dirty="0"/>
              <a:t>Havanın çıkması için zaman verin .</a:t>
            </a:r>
          </a:p>
          <a:p>
            <a:pPr>
              <a:buFont typeface="Wingdings" panose="05000000000000000000" pitchFamily="2" charset="2"/>
              <a:buChar char="Ø"/>
            </a:pPr>
            <a:r>
              <a:rPr lang="tr-TR" sz="2000" dirty="0"/>
              <a:t>Kalp basısını uygulamak için çocuğun göğüs kemiğinin  üst ve alt ucunu tespit ederek </a:t>
            </a:r>
            <a:r>
              <a:rPr lang="tr-TR" sz="2000" b="1" dirty="0"/>
              <a:t>alt yarısına bir elini topuğuna yerleştirin. </a:t>
            </a:r>
            <a:r>
              <a:rPr lang="tr-TR" sz="2000" dirty="0"/>
              <a:t>Eğer çocuk yetişkin görünümündeyse  iki el ile kalp basısı uygulayın.</a:t>
            </a:r>
          </a:p>
        </p:txBody>
      </p:sp>
    </p:spTree>
    <p:extLst>
      <p:ext uri="{BB962C8B-B14F-4D97-AF65-F5344CB8AC3E}">
        <p14:creationId xmlns:p14="http://schemas.microsoft.com/office/powerpoint/2010/main" val="1164755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628800"/>
            <a:ext cx="9144000" cy="2736304"/>
          </a:xfrm>
        </p:spPr>
        <p:txBody>
          <a:bodyPr>
            <a:normAutofit fontScale="85000" lnSpcReduction="10000"/>
          </a:bodyPr>
          <a:lstStyle/>
          <a:p>
            <a:pPr>
              <a:buFont typeface="Wingdings" panose="05000000000000000000" pitchFamily="2" charset="2"/>
              <a:buChar char="Ø"/>
            </a:pPr>
            <a:r>
              <a:rPr lang="tr-TR" dirty="0" smtClean="0"/>
              <a:t>Parmakları göğüs kafesiyle temas ettirmeden, dirsekleri, göğüs kemiği üzerine vücuda dik ve göğüs kemiği 5 cm aşağı inecek şekilde (yandan bakıldığında göğüs yüksekliğinin 1/3’ü kadar)30kalp basısı uygulayın.</a:t>
            </a:r>
          </a:p>
          <a:p>
            <a:pPr>
              <a:buFont typeface="Wingdings" panose="05000000000000000000" pitchFamily="2" charset="2"/>
              <a:buChar char="Ø"/>
            </a:pPr>
            <a:r>
              <a:rPr lang="tr-TR" dirty="0" smtClean="0"/>
              <a:t>Bu işlem dakikada 100 bası olacak bir </a:t>
            </a:r>
            <a:r>
              <a:rPr lang="tr-TR" dirty="0"/>
              <a:t>hızla uygulayın.</a:t>
            </a:r>
          </a:p>
          <a:p>
            <a:pPr>
              <a:buFont typeface="Wingdings" panose="05000000000000000000" pitchFamily="2" charset="2"/>
              <a:buChar char="Ø"/>
            </a:pPr>
            <a:r>
              <a:rPr lang="tr-TR" dirty="0" smtClean="0"/>
              <a:t>Çocuğa 30 kalp masajından sonra  2 solunum yapmaya devam edin(30/2).</a:t>
            </a:r>
          </a:p>
          <a:p>
            <a:pPr>
              <a:buFont typeface="Wingdings" panose="05000000000000000000" pitchFamily="2" charset="2"/>
              <a:buChar char="Ø"/>
            </a:pPr>
            <a:r>
              <a:rPr lang="tr-TR" dirty="0" smtClean="0"/>
              <a:t>Temel </a:t>
            </a:r>
            <a:r>
              <a:rPr lang="tr-TR" dirty="0"/>
              <a:t>Y</a:t>
            </a:r>
            <a:r>
              <a:rPr lang="tr-TR" dirty="0" smtClean="0"/>
              <a:t>aşam Desteğine çocuğun yaşamsal refleksleri  veya tıbbi yardım gelene kadar kesintisiz devam edin.</a:t>
            </a:r>
          </a:p>
          <a:p>
            <a:pPr>
              <a:buFont typeface="Wingdings" panose="05000000000000000000" pitchFamily="2" charset="2"/>
              <a:buChar char="Ø"/>
            </a:pPr>
            <a:endParaRPr lang="tr-TR" b="1" dirty="0"/>
          </a:p>
        </p:txBody>
      </p:sp>
      <p:sp>
        <p:nvSpPr>
          <p:cNvPr id="5" name="Başlık 1"/>
          <p:cNvSpPr>
            <a:spLocks noGrp="1"/>
          </p:cNvSpPr>
          <p:nvPr>
            <p:ph type="title"/>
          </p:nvPr>
        </p:nvSpPr>
        <p:spPr>
          <a:xfrm>
            <a:off x="26398" y="0"/>
            <a:ext cx="9117601" cy="1143000"/>
          </a:xfrm>
        </p:spPr>
        <p:txBody>
          <a:bodyPr>
            <a:normAutofit/>
          </a:bodyPr>
          <a:lstStyle/>
          <a:p>
            <a:r>
              <a:rPr lang="tr-TR" sz="1800" dirty="0" smtClean="0"/>
              <a:t>       </a:t>
            </a:r>
            <a:r>
              <a:rPr lang="tr-TR" sz="2400" b="1" dirty="0" smtClean="0">
                <a:solidFill>
                  <a:schemeClr val="tx1"/>
                </a:solidFill>
              </a:rPr>
              <a:t>1-8 YAŞ ARASI ÇOCUKLARDA TEMEL YAŞAM DESTEĞİ NASIL YAPILIR</a:t>
            </a:r>
            <a:endParaRPr lang="tr-TR" sz="2400" b="1" dirty="0">
              <a:solidFill>
                <a:schemeClr val="tx1"/>
              </a:solidFill>
            </a:endParaRPr>
          </a:p>
        </p:txBody>
      </p:sp>
      <p:pic>
        <p:nvPicPr>
          <p:cNvPr id="4" name="Picture 3" descr="C:\Users\zeytinburnumagder\Desktop\İLK YARDIM\kalp-masaji-nasil-yapil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437112"/>
            <a:ext cx="5715000" cy="242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018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403648"/>
          </a:xfrm>
        </p:spPr>
        <p:txBody>
          <a:bodyPr>
            <a:normAutofit fontScale="90000"/>
          </a:bodyPr>
          <a:lstStyle/>
          <a:p>
            <a:r>
              <a:rPr lang="tr-TR" sz="2000" dirty="0" smtClean="0"/>
              <a:t>                                     </a:t>
            </a:r>
            <a:br>
              <a:rPr lang="tr-TR" sz="2000" dirty="0" smtClean="0"/>
            </a:br>
            <a:r>
              <a:rPr lang="tr-TR" sz="2000" dirty="0"/>
              <a:t/>
            </a:r>
            <a:br>
              <a:rPr lang="tr-TR" sz="2000" dirty="0"/>
            </a:br>
            <a:r>
              <a:rPr lang="tr-TR" sz="2000" dirty="0" smtClean="0"/>
              <a:t/>
            </a:r>
            <a:br>
              <a:rPr lang="tr-TR" sz="2000" dirty="0" smtClean="0"/>
            </a:br>
            <a:r>
              <a:rPr lang="tr-TR" sz="2000" dirty="0"/>
              <a:t> </a:t>
            </a:r>
            <a:r>
              <a:rPr lang="tr-TR" sz="2000" dirty="0" smtClean="0"/>
              <a:t>                                         </a:t>
            </a:r>
            <a:r>
              <a:rPr lang="tr-TR" sz="2400" b="1" dirty="0" smtClean="0"/>
              <a:t>0-12 AY ARASI BEBEKLERDE TEMEL YAŞAM </a:t>
            </a:r>
            <a:br>
              <a:rPr lang="tr-TR" sz="2400" b="1" dirty="0" smtClean="0"/>
            </a:br>
            <a:r>
              <a:rPr lang="tr-TR" sz="2400" b="1" dirty="0"/>
              <a:t> </a:t>
            </a:r>
            <a:r>
              <a:rPr lang="tr-TR" sz="2400" b="1" dirty="0" smtClean="0"/>
              <a:t>                                                DESTEĞİ NASIL YAPILIR?</a:t>
            </a:r>
            <a:endParaRPr lang="tr-TR" sz="2400" b="1" dirty="0"/>
          </a:p>
        </p:txBody>
      </p:sp>
      <p:sp>
        <p:nvSpPr>
          <p:cNvPr id="3" name="İçerik Yer Tutucusu 2"/>
          <p:cNvSpPr>
            <a:spLocks noGrp="1"/>
          </p:cNvSpPr>
          <p:nvPr>
            <p:ph idx="1"/>
          </p:nvPr>
        </p:nvSpPr>
        <p:spPr>
          <a:xfrm>
            <a:off x="0" y="1628800"/>
            <a:ext cx="9144000" cy="5229200"/>
          </a:xfrm>
        </p:spPr>
        <p:txBody>
          <a:bodyPr>
            <a:normAutofit fontScale="85000" lnSpcReduction="10000"/>
          </a:bodyPr>
          <a:lstStyle/>
          <a:p>
            <a:pPr>
              <a:buFont typeface="Wingdings" panose="05000000000000000000" pitchFamily="2" charset="2"/>
              <a:buChar char="Ø"/>
            </a:pPr>
            <a:r>
              <a:rPr lang="tr-TR" sz="2800" dirty="0" smtClean="0"/>
              <a:t>Kendinizin ve bebeğin güvenliğinde emin olun.</a:t>
            </a:r>
          </a:p>
          <a:p>
            <a:pPr>
              <a:buFont typeface="Wingdings" panose="05000000000000000000" pitchFamily="2" charset="2"/>
              <a:buChar char="Ø"/>
            </a:pPr>
            <a:r>
              <a:rPr lang="tr-TR" sz="2800" dirty="0" smtClean="0"/>
              <a:t>Bebeğin ayağına hafifçe vurarak bilincini kontrol edin.</a:t>
            </a:r>
          </a:p>
          <a:p>
            <a:pPr marL="0" indent="0">
              <a:buNone/>
            </a:pPr>
            <a:r>
              <a:rPr lang="tr-TR" sz="2800" b="1" dirty="0" smtClean="0"/>
              <a:t>     Eğer bilinç yok ise:</a:t>
            </a:r>
          </a:p>
          <a:p>
            <a:pPr>
              <a:buFont typeface="Wingdings" panose="05000000000000000000" pitchFamily="2" charset="2"/>
              <a:buChar char="Ø"/>
            </a:pPr>
            <a:r>
              <a:rPr lang="tr-TR" sz="2800" dirty="0" smtClean="0"/>
              <a:t>Yüksek sesle yardım isteyin ve </a:t>
            </a:r>
            <a:r>
              <a:rPr lang="tr-TR" sz="2800" b="1" dirty="0" smtClean="0">
                <a:solidFill>
                  <a:srgbClr val="FF0000"/>
                </a:solidFill>
              </a:rPr>
              <a:t>112</a:t>
            </a:r>
            <a:r>
              <a:rPr lang="tr-TR" sz="2800" dirty="0" smtClean="0"/>
              <a:t>’yi aratın.</a:t>
            </a:r>
          </a:p>
          <a:p>
            <a:pPr>
              <a:buFont typeface="Wingdings" panose="05000000000000000000" pitchFamily="2" charset="2"/>
              <a:buChar char="Ø"/>
            </a:pPr>
            <a:r>
              <a:rPr lang="tr-TR" sz="2800" dirty="0" smtClean="0"/>
              <a:t>Tek başınaysanız </a:t>
            </a:r>
            <a:r>
              <a:rPr lang="tr-TR" sz="2800" b="1" dirty="0" smtClean="0">
                <a:solidFill>
                  <a:srgbClr val="FF0000"/>
                </a:solidFill>
              </a:rPr>
              <a:t>112</a:t>
            </a:r>
            <a:r>
              <a:rPr lang="tr-TR" sz="2800" dirty="0" smtClean="0"/>
              <a:t>’yi hastanın durumunu değerlendirip gerekiyor ise Temel Yaşam Desteğini 5 tur uyguladıktan sonra arayın.</a:t>
            </a:r>
          </a:p>
          <a:p>
            <a:pPr>
              <a:buFont typeface="Wingdings" panose="05000000000000000000" pitchFamily="2" charset="2"/>
              <a:buChar char="Ø"/>
            </a:pPr>
            <a:r>
              <a:rPr lang="tr-TR" sz="2800" dirty="0" smtClean="0"/>
              <a:t>Bebeği sert ve düz bir zemine  sırt üstü yatırın. Ağız içini kontrol ederek görünen yabancı cisim varise çıkarın.</a:t>
            </a:r>
          </a:p>
          <a:p>
            <a:pPr>
              <a:buFont typeface="Wingdings" panose="05000000000000000000" pitchFamily="2" charset="2"/>
              <a:buChar char="Ø"/>
            </a:pPr>
            <a:r>
              <a:rPr lang="tr-TR" sz="2800" dirty="0"/>
              <a:t>Hava yolunu açmak için bir elinizi </a:t>
            </a:r>
            <a:r>
              <a:rPr lang="tr-TR" sz="2800" dirty="0" smtClean="0"/>
              <a:t>bebeğin alnına, diğer elinizin iki parmağını çene kemiğine koyulup  </a:t>
            </a:r>
            <a:r>
              <a:rPr lang="tr-TR" sz="2800" b="1" dirty="0" smtClean="0"/>
              <a:t>başı hafifçe  yukarı geri itilerek  Baş geri-Çene yukarı pozisyonu verin</a:t>
            </a:r>
            <a:endParaRPr lang="tr-TR" sz="2800" b="1" dirty="0"/>
          </a:p>
          <a:p>
            <a:pPr>
              <a:buFont typeface="Wingdings" panose="05000000000000000000" pitchFamily="2" charset="2"/>
              <a:buChar char="Ø"/>
            </a:pPr>
            <a:r>
              <a:rPr lang="tr-TR" sz="2800" dirty="0" smtClean="0"/>
              <a:t>Solunumu</a:t>
            </a:r>
            <a:r>
              <a:rPr lang="tr-TR" sz="2800" b="1" dirty="0" smtClean="0"/>
              <a:t> Bak-Dinle-Hisset yöntemi ile 10 saniye </a:t>
            </a:r>
            <a:r>
              <a:rPr lang="tr-TR" sz="2800" dirty="0" smtClean="0"/>
              <a:t>süre ile kontrol edin.</a:t>
            </a:r>
            <a:r>
              <a:rPr lang="tr-TR" sz="2800" dirty="0"/>
              <a:t>	</a:t>
            </a:r>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2459332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628800"/>
            <a:ext cx="9144000" cy="5229200"/>
          </a:xfrm>
        </p:spPr>
        <p:txBody>
          <a:bodyPr>
            <a:normAutofit/>
          </a:bodyPr>
          <a:lstStyle/>
          <a:p>
            <a:pPr>
              <a:buFont typeface="Wingdings" panose="05000000000000000000" pitchFamily="2" charset="2"/>
              <a:buChar char="Ø"/>
            </a:pPr>
            <a:r>
              <a:rPr lang="tr-TR" sz="2400" dirty="0" smtClean="0"/>
              <a:t>Göğüs kafesinin solunum hareketlerini  gözleyin. Eğilerek kulağınızı hastanın ağızına yaklaştırıp, solunumu dinleyin ve yanağınızda hissetmeye çalışın. Diğer  eli de göğüs üzerine hafifçe yerleştirerek göğüs hareketlerini hissetmeye çalışın. </a:t>
            </a:r>
            <a:r>
              <a:rPr lang="tr-TR" sz="2400" b="1" dirty="0" smtClean="0"/>
              <a:t>Solunum yok ise: Solunum</a:t>
            </a:r>
            <a:r>
              <a:rPr lang="tr-TR" sz="2400" dirty="0" smtClean="0"/>
              <a:t> yoksa ağız dolusu nefes alarak bebeğin ağız ve burnu içine alacak şekilde ağızınızı yerleştirip, </a:t>
            </a:r>
            <a:r>
              <a:rPr lang="tr-TR" sz="2400" b="1" dirty="0" smtClean="0"/>
              <a:t>her biri  </a:t>
            </a:r>
            <a:r>
              <a:rPr lang="tr-TR" sz="2400" b="1" dirty="0" smtClean="0">
                <a:solidFill>
                  <a:srgbClr val="FF0000"/>
                </a:solidFill>
              </a:rPr>
              <a:t>1  </a:t>
            </a:r>
            <a:r>
              <a:rPr lang="tr-TR" sz="2400" b="1" dirty="0" smtClean="0"/>
              <a:t>saniye süren  </a:t>
            </a:r>
            <a:r>
              <a:rPr lang="tr-TR" sz="2400" b="1" dirty="0" smtClean="0">
                <a:solidFill>
                  <a:srgbClr val="FF0000"/>
                </a:solidFill>
              </a:rPr>
              <a:t>2 </a:t>
            </a:r>
            <a:r>
              <a:rPr lang="tr-TR" sz="2400" b="1" dirty="0" smtClean="0"/>
              <a:t> solunum verin</a:t>
            </a:r>
            <a:r>
              <a:rPr lang="tr-TR" sz="2400" dirty="0" smtClean="0"/>
              <a:t>. Hava dışarı çıkması için zaman verin.</a:t>
            </a:r>
          </a:p>
          <a:p>
            <a:pPr>
              <a:buFont typeface="Wingdings" panose="05000000000000000000" pitchFamily="2" charset="2"/>
              <a:buChar char="Ø"/>
            </a:pPr>
            <a:endParaRPr lang="tr-TR" sz="2400" dirty="0"/>
          </a:p>
        </p:txBody>
      </p:sp>
      <p:sp>
        <p:nvSpPr>
          <p:cNvPr id="4" name="Başlık 1"/>
          <p:cNvSpPr>
            <a:spLocks noGrp="1"/>
          </p:cNvSpPr>
          <p:nvPr>
            <p:ph type="title"/>
          </p:nvPr>
        </p:nvSpPr>
        <p:spPr>
          <a:xfrm>
            <a:off x="0" y="0"/>
            <a:ext cx="9144000" cy="1403648"/>
          </a:xfrm>
        </p:spPr>
        <p:txBody>
          <a:bodyPr>
            <a:normAutofit fontScale="90000"/>
          </a:bodyPr>
          <a:lstStyle/>
          <a:p>
            <a:r>
              <a:rPr lang="tr-TR" sz="2000" dirty="0" smtClean="0"/>
              <a:t>                                     </a:t>
            </a:r>
            <a:br>
              <a:rPr lang="tr-TR" sz="2000" dirty="0" smtClean="0"/>
            </a:br>
            <a:r>
              <a:rPr lang="tr-TR" sz="2000" dirty="0"/>
              <a:t/>
            </a:r>
            <a:br>
              <a:rPr lang="tr-TR" sz="2000" dirty="0"/>
            </a:br>
            <a:r>
              <a:rPr lang="tr-TR" sz="2000" dirty="0" smtClean="0"/>
              <a:t/>
            </a:r>
            <a:br>
              <a:rPr lang="tr-TR" sz="2000" dirty="0" smtClean="0"/>
            </a:br>
            <a:r>
              <a:rPr lang="tr-TR" sz="2000" dirty="0"/>
              <a:t> </a:t>
            </a:r>
            <a:r>
              <a:rPr lang="tr-TR" sz="2000" dirty="0" smtClean="0"/>
              <a:t>                                         </a:t>
            </a:r>
            <a:r>
              <a:rPr lang="tr-TR" sz="2400" b="1" dirty="0" smtClean="0"/>
              <a:t>0-12 AY ARASI BEBEKLERDE TEMEL YAŞAM </a:t>
            </a:r>
            <a:br>
              <a:rPr lang="tr-TR" sz="2400" b="1" dirty="0" smtClean="0"/>
            </a:br>
            <a:r>
              <a:rPr lang="tr-TR" sz="2400" b="1" dirty="0"/>
              <a:t> </a:t>
            </a:r>
            <a:r>
              <a:rPr lang="tr-TR" sz="2400" b="1" dirty="0" smtClean="0"/>
              <a:t>                                                DESTEĞİ NASIL YAPILIR?</a:t>
            </a:r>
            <a:endParaRPr lang="tr-TR" sz="2400" b="1" dirty="0"/>
          </a:p>
        </p:txBody>
      </p:sp>
      <p:pic>
        <p:nvPicPr>
          <p:cNvPr id="1026" name="Picture 2" descr="C:\Users\zeytinburnumagder\Desktop\İLK YARDIM\indir(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293096"/>
            <a:ext cx="6912768"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4418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844825"/>
            <a:ext cx="9144000" cy="2592288"/>
          </a:xfrm>
        </p:spPr>
        <p:txBody>
          <a:bodyPr>
            <a:noAutofit/>
          </a:bodyPr>
          <a:lstStyle/>
          <a:p>
            <a:pPr>
              <a:buFont typeface="Wingdings" panose="05000000000000000000" pitchFamily="2" charset="2"/>
              <a:buChar char="Ø"/>
            </a:pPr>
            <a:r>
              <a:rPr lang="tr-TR" sz="2000" dirty="0" smtClean="0"/>
              <a:t>Kalp basısını uygulamak için bebeğin iki meme başının birleştirdiği hayali çizginin orta noktanın bir parmak altına belirleyin. Bir elinizin </a:t>
            </a:r>
            <a:r>
              <a:rPr lang="tr-TR" sz="2000" b="1" dirty="0" smtClean="0"/>
              <a:t>orta ve yüzük parmaklarını  belirlenen noktaya yerleştirip iki parmakla göğüs kemiği  4  cm  aşağı inecek şekilde</a:t>
            </a:r>
            <a:r>
              <a:rPr lang="tr-TR" sz="2000" dirty="0" smtClean="0"/>
              <a:t>(yandan bakıldığında göğüs yüksekliğinin 1/3’ü kadar)30 kalp bası uygulayın.</a:t>
            </a:r>
          </a:p>
          <a:p>
            <a:pPr>
              <a:buFont typeface="Wingdings" panose="05000000000000000000" pitchFamily="2" charset="2"/>
              <a:buChar char="Ø"/>
            </a:pPr>
            <a:r>
              <a:rPr lang="tr-TR" sz="2000" dirty="0" smtClean="0">
                <a:solidFill>
                  <a:schemeClr val="tx1">
                    <a:lumMod val="95000"/>
                    <a:lumOff val="5000"/>
                  </a:schemeClr>
                </a:solidFill>
              </a:rPr>
              <a:t>Bu işlemi dakikada  </a:t>
            </a:r>
            <a:r>
              <a:rPr lang="tr-TR" sz="2000" b="1" dirty="0" smtClean="0">
                <a:solidFill>
                  <a:srgbClr val="FF0000"/>
                </a:solidFill>
              </a:rPr>
              <a:t>100 </a:t>
            </a:r>
            <a:r>
              <a:rPr lang="tr-TR" sz="2000" dirty="0" smtClean="0"/>
              <a:t>bası olacak hızla uygulayın.</a:t>
            </a:r>
          </a:p>
          <a:p>
            <a:pPr>
              <a:buFont typeface="Wingdings" panose="05000000000000000000" pitchFamily="2" charset="2"/>
              <a:buChar char="Ø"/>
            </a:pPr>
            <a:r>
              <a:rPr lang="tr-TR" sz="2000" dirty="0" smtClean="0"/>
              <a:t>Bebeğe </a:t>
            </a:r>
            <a:r>
              <a:rPr lang="tr-TR" sz="2000" b="1" dirty="0" smtClean="0"/>
              <a:t>30 kalp masajından sonra 2 solunum yaptırın  (30/2).</a:t>
            </a:r>
          </a:p>
          <a:p>
            <a:pPr>
              <a:buFont typeface="Wingdings" panose="05000000000000000000" pitchFamily="2" charset="2"/>
              <a:buChar char="Ø"/>
            </a:pPr>
            <a:r>
              <a:rPr lang="tr-TR" sz="2000" b="1" dirty="0" smtClean="0"/>
              <a:t>Temel Yaşam Desteğine bebeğin yaşamsal refleksleri  ve ya tıbbi yardım gelene kadar kesintisiz devam edin</a:t>
            </a:r>
            <a:endParaRPr lang="tr-TR" sz="2000" b="1" dirty="0"/>
          </a:p>
        </p:txBody>
      </p:sp>
      <p:sp>
        <p:nvSpPr>
          <p:cNvPr id="4" name="Başlık 1"/>
          <p:cNvSpPr>
            <a:spLocks noGrp="1"/>
          </p:cNvSpPr>
          <p:nvPr>
            <p:ph type="title"/>
          </p:nvPr>
        </p:nvSpPr>
        <p:spPr>
          <a:xfrm>
            <a:off x="0" y="0"/>
            <a:ext cx="9144000" cy="1403648"/>
          </a:xfrm>
        </p:spPr>
        <p:txBody>
          <a:bodyPr>
            <a:normAutofit fontScale="90000"/>
          </a:bodyPr>
          <a:lstStyle/>
          <a:p>
            <a:r>
              <a:rPr lang="tr-TR" sz="2000" dirty="0" smtClean="0"/>
              <a:t>                                     </a:t>
            </a:r>
            <a:br>
              <a:rPr lang="tr-TR" sz="2000" dirty="0" smtClean="0"/>
            </a:br>
            <a:r>
              <a:rPr lang="tr-TR" sz="2000" dirty="0"/>
              <a:t/>
            </a:r>
            <a:br>
              <a:rPr lang="tr-TR" sz="2000" dirty="0"/>
            </a:br>
            <a:r>
              <a:rPr lang="tr-TR" sz="2000" dirty="0" smtClean="0"/>
              <a:t/>
            </a:r>
            <a:br>
              <a:rPr lang="tr-TR" sz="2000" dirty="0" smtClean="0"/>
            </a:br>
            <a:r>
              <a:rPr lang="tr-TR" sz="2000" dirty="0"/>
              <a:t> </a:t>
            </a:r>
            <a:r>
              <a:rPr lang="tr-TR" sz="2000" dirty="0" smtClean="0"/>
              <a:t>                                         </a:t>
            </a:r>
            <a:r>
              <a:rPr lang="tr-TR" sz="2400" b="1" dirty="0" smtClean="0"/>
              <a:t>0-12 AY ARASI BEBEKLERDE TEMEL YAŞAM </a:t>
            </a:r>
            <a:br>
              <a:rPr lang="tr-TR" sz="2400" b="1" dirty="0" smtClean="0"/>
            </a:br>
            <a:r>
              <a:rPr lang="tr-TR" sz="2400" b="1" dirty="0"/>
              <a:t> </a:t>
            </a:r>
            <a:r>
              <a:rPr lang="tr-TR" sz="2400" b="1" dirty="0" smtClean="0"/>
              <a:t>                                                DESTEĞİ NASIL YAPILIR?</a:t>
            </a:r>
            <a:endParaRPr lang="tr-TR" sz="2400" b="1" dirty="0"/>
          </a:p>
        </p:txBody>
      </p:sp>
      <p:pic>
        <p:nvPicPr>
          <p:cNvPr id="2050" name="Picture 2" descr="C:\Users\zeytinburnumagder\Desktop\İLK YARDIM\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581128"/>
            <a:ext cx="4200691"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303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43000"/>
          </a:xfrm>
        </p:spPr>
        <p:txBody>
          <a:bodyPr>
            <a:normAutofit/>
          </a:bodyPr>
          <a:lstStyle/>
          <a:p>
            <a:r>
              <a:rPr lang="tr-TR" sz="2800" dirty="0" smtClean="0"/>
              <a:t>                             </a:t>
            </a:r>
            <a:r>
              <a:rPr lang="tr-TR" sz="2800" b="1" dirty="0" smtClean="0">
                <a:solidFill>
                  <a:schemeClr val="tx1"/>
                </a:solidFill>
              </a:rPr>
              <a:t>YABANCI CİSİM BOĞULMASI</a:t>
            </a:r>
            <a:endParaRPr lang="tr-TR" sz="2800" b="1" dirty="0">
              <a:solidFill>
                <a:schemeClr val="tx1"/>
              </a:solidFill>
            </a:endParaRPr>
          </a:p>
        </p:txBody>
      </p:sp>
      <p:sp>
        <p:nvSpPr>
          <p:cNvPr id="3" name="İçerik Yer Tutucusu 2"/>
          <p:cNvSpPr>
            <a:spLocks noGrp="1"/>
          </p:cNvSpPr>
          <p:nvPr>
            <p:ph idx="1"/>
          </p:nvPr>
        </p:nvSpPr>
        <p:spPr>
          <a:xfrm>
            <a:off x="0" y="1412776"/>
            <a:ext cx="5868144" cy="5445224"/>
          </a:xfrm>
        </p:spPr>
        <p:txBody>
          <a:bodyPr>
            <a:noAutofit/>
          </a:bodyPr>
          <a:lstStyle/>
          <a:p>
            <a:pPr>
              <a:buFont typeface="Wingdings" panose="05000000000000000000" pitchFamily="2" charset="2"/>
              <a:buChar char="Ø"/>
            </a:pPr>
            <a:r>
              <a:rPr lang="tr-TR" sz="1800" dirty="0" smtClean="0"/>
              <a:t>Hava yolunun yabancı bir cisim ile tıkanması acil bir durumdur.</a:t>
            </a:r>
          </a:p>
          <a:p>
            <a:pPr>
              <a:buFont typeface="Wingdings" panose="05000000000000000000" pitchFamily="2" charset="2"/>
              <a:buChar char="Ø"/>
            </a:pPr>
            <a:r>
              <a:rPr lang="tr-TR" sz="1800" dirty="0" smtClean="0"/>
              <a:t>Tıkanma kısmi tıkanma ve tam tıkanma şeklinde olabilir.</a:t>
            </a:r>
          </a:p>
          <a:p>
            <a:pPr>
              <a:buFont typeface="Wingdings" panose="05000000000000000000" pitchFamily="2" charset="2"/>
              <a:buChar char="Ø"/>
            </a:pPr>
            <a:r>
              <a:rPr lang="tr-TR" sz="1800" b="1" dirty="0" smtClean="0"/>
              <a:t>Kısmı tıkanmalarda </a:t>
            </a:r>
            <a:r>
              <a:rPr lang="tr-TR" sz="1800" dirty="0" smtClean="0"/>
              <a:t>hasta öksürür, nefes alabilir ve konuşabilir. Böyle bir durumda hastaya dokunulmaz, öksürmeye teşvik edilir.</a:t>
            </a:r>
          </a:p>
          <a:p>
            <a:pPr>
              <a:buFont typeface="Wingdings" panose="05000000000000000000" pitchFamily="2" charset="2"/>
              <a:buChar char="Ø"/>
            </a:pPr>
            <a:r>
              <a:rPr lang="tr-TR" sz="1800" b="1" dirty="0" smtClean="0"/>
              <a:t>(Öksüren kişilerde, sırttan vurma ve karnından itme müdahaleleri soluk yolu tıkanmasının daha kötüleşmesine neden olabilir.)</a:t>
            </a:r>
          </a:p>
          <a:p>
            <a:pPr>
              <a:buFont typeface="Wingdings" panose="05000000000000000000" pitchFamily="2" charset="2"/>
              <a:buChar char="Ø"/>
            </a:pPr>
            <a:r>
              <a:rPr lang="tr-TR" sz="1800" b="1" dirty="0" smtClean="0"/>
              <a:t>Eğer tam tıkanma söz konusuyla ise </a:t>
            </a:r>
            <a:r>
              <a:rPr lang="tr-TR" sz="1800" dirty="0" smtClean="0"/>
              <a:t>hasta nefes alamaz konuşamaz, öksüremez ve rengi morarmıştır. Elleri ile boğazını tutar, acı çeker (boğulma işareti ). Eğer kısa sürede müdahale edilmezse bilinç kaybı ve ölüm meydana gelir. Bu durumda </a:t>
            </a:r>
            <a:r>
              <a:rPr lang="tr-TR" sz="1800" b="1" dirty="0" smtClean="0"/>
              <a:t>Heimlich Manevrası</a:t>
            </a:r>
            <a:r>
              <a:rPr lang="tr-TR" sz="1800" dirty="0" smtClean="0"/>
              <a:t> (Karına bası uygulaması)yapılmalıdır.</a:t>
            </a:r>
            <a:endParaRPr lang="tr-TR" sz="1800" dirty="0"/>
          </a:p>
        </p:txBody>
      </p:sp>
      <p:pic>
        <p:nvPicPr>
          <p:cNvPr id="3074" name="Picture 2" descr="C:\Users\zeytinburnumagder\Desktop\İLK YARDIM\hacked tekniğ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413961"/>
            <a:ext cx="3779912" cy="443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2951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700808"/>
            <a:ext cx="9144000" cy="5157192"/>
          </a:xfrm>
        </p:spPr>
        <p:txBody>
          <a:bodyPr>
            <a:normAutofit fontScale="77500" lnSpcReduction="20000"/>
          </a:bodyPr>
          <a:lstStyle/>
          <a:p>
            <a:pPr>
              <a:buFont typeface="Wingdings" panose="05000000000000000000" pitchFamily="2" charset="2"/>
              <a:buChar char="Ø"/>
            </a:pPr>
            <a:r>
              <a:rPr lang="tr-TR" b="1" dirty="0" smtClean="0"/>
              <a:t>Tam tıkanıklık olan kişilerde;</a:t>
            </a:r>
          </a:p>
          <a:p>
            <a:pPr>
              <a:buFont typeface="Wingdings" panose="05000000000000000000" pitchFamily="2" charset="2"/>
              <a:buChar char="Ø"/>
            </a:pPr>
            <a:r>
              <a:rPr lang="tr-TR" dirty="0" smtClean="0"/>
              <a:t>Yardım isteyin,</a:t>
            </a:r>
            <a:r>
              <a:rPr lang="tr-TR" b="1" dirty="0" smtClean="0">
                <a:solidFill>
                  <a:srgbClr val="FF0000"/>
                </a:solidFill>
              </a:rPr>
              <a:t>112</a:t>
            </a:r>
            <a:r>
              <a:rPr lang="tr-TR" dirty="0" smtClean="0"/>
              <a:t>’yı arayarak ambulans çağrın.</a:t>
            </a:r>
          </a:p>
          <a:p>
            <a:pPr>
              <a:buFont typeface="Wingdings" panose="05000000000000000000" pitchFamily="2" charset="2"/>
              <a:buChar char="Ø"/>
            </a:pPr>
            <a:r>
              <a:rPr lang="tr-TR" dirty="0" smtClean="0"/>
              <a:t>Hastanın yanında veya arkasında durun.</a:t>
            </a:r>
          </a:p>
          <a:p>
            <a:pPr>
              <a:buFont typeface="Wingdings" panose="05000000000000000000" pitchFamily="2" charset="2"/>
              <a:buChar char="Ø"/>
            </a:pPr>
            <a:r>
              <a:rPr lang="tr-TR" dirty="0" smtClean="0"/>
              <a:t>Bir elinizle hastanın göğsünden desteklerken mümkün olduğunca öne doğru eğilmesini sağlayın.</a:t>
            </a:r>
          </a:p>
          <a:p>
            <a:pPr>
              <a:buFont typeface="Wingdings" panose="05000000000000000000" pitchFamily="2" charset="2"/>
              <a:buChar char="Ø"/>
            </a:pPr>
            <a:r>
              <a:rPr lang="tr-TR" dirty="0" smtClean="0"/>
              <a:t>Diğer elimizi topuk kısmıyla kürek kemiklerinin arasına 5 kez hızla süpürür tarda vurun. Tıkanıklığın açılıp açılmadığına bakın açılmadı ise.</a:t>
            </a:r>
          </a:p>
          <a:p>
            <a:pPr>
              <a:buFont typeface="Wingdings" panose="05000000000000000000" pitchFamily="2" charset="2"/>
              <a:buChar char="Ø"/>
            </a:pPr>
            <a:r>
              <a:rPr lang="tr-TR" dirty="0" smtClean="0"/>
              <a:t>Hastanın arkasına geçin sarılarak gövdesini kavrayın bir elinizin baş parmağını midenin üst kısmına göğüs kemiği altına gelecek şekilde yumruk yaparak koyun.</a:t>
            </a:r>
          </a:p>
          <a:p>
            <a:pPr>
              <a:buFont typeface="Wingdings" panose="05000000000000000000" pitchFamily="2" charset="2"/>
              <a:buChar char="Ø"/>
            </a:pPr>
            <a:r>
              <a:rPr lang="tr-TR" dirty="0" smtClean="0"/>
              <a:t>Diğer elinizle yumruğunuzu sıkıca kavrayın ve hızla arkaya ve yukarı  5  kez bastırıp çekin</a:t>
            </a:r>
            <a:r>
              <a:rPr lang="tr-TR" b="1" dirty="0" smtClean="0"/>
              <a:t>( Heimlich  Manevrası ).</a:t>
            </a:r>
          </a:p>
          <a:p>
            <a:pPr>
              <a:buFont typeface="Wingdings" panose="05000000000000000000" pitchFamily="2" charset="2"/>
              <a:buChar char="Ø"/>
            </a:pPr>
            <a:r>
              <a:rPr lang="tr-TR" dirty="0"/>
              <a:t>Tıkanıklık açılıncaya  veya hasta bilincini kaybedinceye kadar bu işlemleri dönüşümlü bir şekilde tekrar edin.</a:t>
            </a:r>
          </a:p>
          <a:p>
            <a:pPr>
              <a:buFont typeface="Wingdings" panose="05000000000000000000" pitchFamily="2" charset="2"/>
              <a:buChar char="Ø"/>
            </a:pPr>
            <a:r>
              <a:rPr lang="tr-TR" dirty="0"/>
              <a:t>Hasta bilincini yitirirse sert zemin üzerine yatırın ve yaşamsal fonksiyonlarını değerlendirin. Tıbbi yardım isteyin.</a:t>
            </a:r>
          </a:p>
          <a:p>
            <a:pPr marL="0" indent="0">
              <a:buNone/>
            </a:pPr>
            <a:r>
              <a:rPr lang="tr-TR" dirty="0"/>
              <a:t>   Temel Yaşam Desteği uygulamalarına başlayın.</a:t>
            </a:r>
          </a:p>
          <a:p>
            <a:pPr>
              <a:buFont typeface="Wingdings" panose="05000000000000000000" pitchFamily="2" charset="2"/>
              <a:buChar char="Ø"/>
            </a:pPr>
            <a:endParaRPr lang="tr-TR" dirty="0"/>
          </a:p>
        </p:txBody>
      </p:sp>
      <p:sp>
        <p:nvSpPr>
          <p:cNvPr id="4" name="Başlık 1"/>
          <p:cNvSpPr>
            <a:spLocks noGrp="1"/>
          </p:cNvSpPr>
          <p:nvPr>
            <p:ph type="title"/>
          </p:nvPr>
        </p:nvSpPr>
        <p:spPr>
          <a:xfrm>
            <a:off x="0" y="0"/>
            <a:ext cx="9144000" cy="1143000"/>
          </a:xfrm>
        </p:spPr>
        <p:txBody>
          <a:bodyPr>
            <a:normAutofit/>
          </a:bodyPr>
          <a:lstStyle/>
          <a:p>
            <a:r>
              <a:rPr lang="tr-TR" sz="2800" dirty="0" smtClean="0"/>
              <a:t>                             </a:t>
            </a:r>
            <a:r>
              <a:rPr lang="tr-TR" sz="2800" b="1" dirty="0" smtClean="0">
                <a:solidFill>
                  <a:schemeClr val="tx1"/>
                </a:solidFill>
              </a:rPr>
              <a:t>YABANCI CİSİM BOĞULMASI</a:t>
            </a:r>
            <a:endParaRPr lang="tr-TR" sz="2800" b="1" dirty="0">
              <a:solidFill>
                <a:schemeClr val="tx1"/>
              </a:solidFill>
            </a:endParaRPr>
          </a:p>
        </p:txBody>
      </p:sp>
    </p:spTree>
    <p:extLst>
      <p:ext uri="{BB962C8B-B14F-4D97-AF65-F5344CB8AC3E}">
        <p14:creationId xmlns:p14="http://schemas.microsoft.com/office/powerpoint/2010/main" val="3716851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935480"/>
            <a:ext cx="9144000" cy="4922520"/>
          </a:xfrm>
        </p:spPr>
        <p:txBody>
          <a:bodyPr>
            <a:normAutofit fontScale="85000" lnSpcReduction="20000"/>
          </a:bodyPr>
          <a:lstStyle/>
          <a:p>
            <a:pPr>
              <a:buFont typeface="Wingdings" panose="05000000000000000000" pitchFamily="2" charset="2"/>
              <a:buChar char="Ø"/>
            </a:pPr>
            <a:r>
              <a:rPr lang="tr-TR" b="1" dirty="0"/>
              <a:t>Tam tıkanıklık olan bebeklerde;</a:t>
            </a:r>
          </a:p>
          <a:p>
            <a:pPr>
              <a:buFont typeface="Wingdings" panose="05000000000000000000" pitchFamily="2" charset="2"/>
              <a:buChar char="Ø"/>
            </a:pPr>
            <a:r>
              <a:rPr lang="tr-TR" dirty="0"/>
              <a:t>Yardım isteyin </a:t>
            </a:r>
            <a:r>
              <a:rPr lang="tr-TR" b="1" dirty="0">
                <a:solidFill>
                  <a:srgbClr val="FF0000"/>
                </a:solidFill>
              </a:rPr>
              <a:t>112</a:t>
            </a:r>
            <a:r>
              <a:rPr lang="tr-TR" dirty="0"/>
              <a:t>’ yi arayarak ambulans çağrın.</a:t>
            </a:r>
          </a:p>
          <a:p>
            <a:pPr>
              <a:buFont typeface="Wingdings" panose="05000000000000000000" pitchFamily="2" charset="2"/>
              <a:buChar char="Ø"/>
            </a:pPr>
            <a:r>
              <a:rPr lang="tr-TR" dirty="0"/>
              <a:t>Ağız içini kontrol edin. Göre biliyorsanız yabancı cismi çıkarmaya çalışın.</a:t>
            </a:r>
          </a:p>
          <a:p>
            <a:pPr>
              <a:buFont typeface="Wingdings" panose="05000000000000000000" pitchFamily="2" charset="2"/>
              <a:buChar char="Ø"/>
            </a:pPr>
            <a:r>
              <a:rPr lang="tr-TR" dirty="0"/>
              <a:t>Eğer çıkartamıyorsanız bebeği bir kolunuzun üzerine ters olarak yatırın.</a:t>
            </a:r>
          </a:p>
          <a:p>
            <a:pPr>
              <a:buFont typeface="Wingdings" panose="05000000000000000000" pitchFamily="2" charset="2"/>
              <a:buChar char="Ø"/>
            </a:pPr>
            <a:r>
              <a:rPr lang="tr-TR" dirty="0"/>
              <a:t>Baş ve diğer parmakların yardımıyla bebeğin çenesi kavranarak boynundan tutun ve yüz üstü pozisyonda öne doğru eğin. Baş gergin ve gövdesinden aşağıda bir pozisyonda tutulmalıdır.5 kez el bileğinin iç kısmı ile bebeğin sırtına kürek kemiklerinin arasına hafifçe vurulmalıdır. Diğer kolun üzerine başı elle kavrayarak bebeği sırt üstü çevirerek cismin çıkıp çıkmadığını kontrol edin.</a:t>
            </a:r>
          </a:p>
          <a:p>
            <a:pPr>
              <a:buFont typeface="Wingdings" panose="05000000000000000000" pitchFamily="2" charset="2"/>
              <a:buChar char="Ø"/>
            </a:pPr>
            <a:r>
              <a:rPr lang="tr-TR" dirty="0"/>
              <a:t>Yabancı cisim çıkmışsa baş gövdesinden aşağıda olacak şekilde bebeği ters çevirerek iki parmakla göğüs kemiğinin alt kısmından karnının üst kısmına  5 kez baskı uygulayın. Ağız içini kontrol edin.</a:t>
            </a:r>
          </a:p>
          <a:p>
            <a:pPr>
              <a:buFont typeface="Wingdings" panose="05000000000000000000" pitchFamily="2" charset="2"/>
              <a:buChar char="Ø"/>
            </a:pPr>
            <a:r>
              <a:rPr lang="tr-TR" dirty="0"/>
              <a:t>Gerekiyorsa Temel Yaşam Desteği uygulamalarına başlayın.</a:t>
            </a:r>
          </a:p>
          <a:p>
            <a:pPr>
              <a:buFont typeface="Wingdings" panose="05000000000000000000" pitchFamily="2" charset="2"/>
              <a:buChar char="Ø"/>
            </a:pPr>
            <a:endParaRPr lang="tr-TR" dirty="0"/>
          </a:p>
          <a:p>
            <a:pPr>
              <a:buFont typeface="Wingdings" panose="05000000000000000000" pitchFamily="2" charset="2"/>
              <a:buChar char="Ø"/>
            </a:pPr>
            <a:endParaRPr lang="tr-TR" dirty="0" smtClean="0"/>
          </a:p>
        </p:txBody>
      </p:sp>
      <p:sp>
        <p:nvSpPr>
          <p:cNvPr id="4" name="Başlık 1"/>
          <p:cNvSpPr>
            <a:spLocks noGrp="1"/>
          </p:cNvSpPr>
          <p:nvPr>
            <p:ph type="title"/>
          </p:nvPr>
        </p:nvSpPr>
        <p:spPr>
          <a:xfrm>
            <a:off x="0" y="0"/>
            <a:ext cx="9144000" cy="1143000"/>
          </a:xfrm>
        </p:spPr>
        <p:txBody>
          <a:bodyPr>
            <a:normAutofit/>
          </a:bodyPr>
          <a:lstStyle/>
          <a:p>
            <a:r>
              <a:rPr lang="tr-TR" sz="2800" dirty="0" smtClean="0"/>
              <a:t>                             </a:t>
            </a:r>
            <a:r>
              <a:rPr lang="tr-TR" sz="2800" b="1" dirty="0" smtClean="0">
                <a:solidFill>
                  <a:schemeClr val="tx1"/>
                </a:solidFill>
              </a:rPr>
              <a:t>YABANCI CİSİM BOĞULMASI</a:t>
            </a:r>
            <a:endParaRPr lang="tr-TR" sz="2800" b="1" dirty="0">
              <a:solidFill>
                <a:schemeClr val="tx1"/>
              </a:solidFill>
            </a:endParaRPr>
          </a:p>
        </p:txBody>
      </p:sp>
    </p:spTree>
    <p:extLst>
      <p:ext uri="{BB962C8B-B14F-4D97-AF65-F5344CB8AC3E}">
        <p14:creationId xmlns:p14="http://schemas.microsoft.com/office/powerpoint/2010/main" val="3288076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05" y="1628800"/>
            <a:ext cx="9144000" cy="5229200"/>
          </a:xfrm>
        </p:spPr>
        <p:txBody>
          <a:bodyPr>
            <a:normAutofit/>
          </a:bodyPr>
          <a:lstStyle/>
          <a:p>
            <a:pPr>
              <a:buFont typeface="Wingdings" panose="05000000000000000000" pitchFamily="2" charset="2"/>
              <a:buChar char="Ø"/>
            </a:pPr>
            <a:endParaRPr lang="tr-TR" dirty="0"/>
          </a:p>
          <a:p>
            <a:pPr>
              <a:buFont typeface="Wingdings" panose="05000000000000000000" pitchFamily="2" charset="2"/>
              <a:buChar char="Ø"/>
            </a:pPr>
            <a:endParaRPr lang="tr-TR" dirty="0"/>
          </a:p>
        </p:txBody>
      </p:sp>
      <p:sp>
        <p:nvSpPr>
          <p:cNvPr id="4" name="Başlık 1"/>
          <p:cNvSpPr>
            <a:spLocks noGrp="1"/>
          </p:cNvSpPr>
          <p:nvPr>
            <p:ph type="title"/>
          </p:nvPr>
        </p:nvSpPr>
        <p:spPr>
          <a:xfrm>
            <a:off x="0" y="0"/>
            <a:ext cx="9144000" cy="1143000"/>
          </a:xfrm>
        </p:spPr>
        <p:txBody>
          <a:bodyPr>
            <a:normAutofit/>
          </a:bodyPr>
          <a:lstStyle/>
          <a:p>
            <a:r>
              <a:rPr lang="tr-TR" sz="2800" dirty="0" smtClean="0"/>
              <a:t>                             </a:t>
            </a:r>
            <a:r>
              <a:rPr lang="tr-TR" sz="2800" b="1" dirty="0" smtClean="0">
                <a:solidFill>
                  <a:schemeClr val="tx1"/>
                </a:solidFill>
              </a:rPr>
              <a:t>YABANCI CİSİM BOĞULMASI</a:t>
            </a:r>
            <a:endParaRPr lang="tr-TR" sz="2800" b="1" dirty="0">
              <a:solidFill>
                <a:schemeClr val="tx1"/>
              </a:solidFill>
            </a:endParaRPr>
          </a:p>
        </p:txBody>
      </p:sp>
      <p:pic>
        <p:nvPicPr>
          <p:cNvPr id="6" name="Picture 5" descr="C:\Users\zeytinburnumagder\Desktop\İLK YARDIM\bebekteyabcis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435" y="1412776"/>
            <a:ext cx="8176633" cy="3600400"/>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1"/>
          <p:cNvSpPr txBox="1">
            <a:spLocks/>
          </p:cNvSpPr>
          <p:nvPr/>
        </p:nvSpPr>
        <p:spPr>
          <a:xfrm>
            <a:off x="128789" y="4581128"/>
            <a:ext cx="9036496" cy="1844824"/>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dirty="0" smtClean="0"/>
              <a:t> </a:t>
            </a:r>
            <a:r>
              <a:rPr lang="tr-TR" sz="2800" dirty="0" smtClean="0">
                <a:solidFill>
                  <a:srgbClr val="FF0000"/>
                </a:solidFill>
              </a:rPr>
              <a:t>Bebeklerde (1 yaş altı)karaciğer ve diğer iç organların       yaralanmasına neden olabileceği için . Heimlich Manevrası önerilmemektedir.</a:t>
            </a:r>
            <a:endParaRPr lang="tr-TR" sz="2800" dirty="0">
              <a:solidFill>
                <a:srgbClr val="FF0000"/>
              </a:solidFill>
            </a:endParaRPr>
          </a:p>
        </p:txBody>
      </p:sp>
    </p:spTree>
    <p:extLst>
      <p:ext uri="{BB962C8B-B14F-4D97-AF65-F5344CB8AC3E}">
        <p14:creationId xmlns:p14="http://schemas.microsoft.com/office/powerpoint/2010/main" val="3129350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43000"/>
          </a:xfrm>
        </p:spPr>
        <p:txBody>
          <a:bodyPr>
            <a:normAutofit/>
          </a:bodyPr>
          <a:lstStyle/>
          <a:p>
            <a:r>
              <a:rPr lang="tr-TR" sz="2800" dirty="0" smtClean="0"/>
              <a:t>                                              </a:t>
            </a:r>
            <a:r>
              <a:rPr lang="tr-TR" sz="2800" b="1" dirty="0" smtClean="0">
                <a:solidFill>
                  <a:schemeClr val="tx1"/>
                </a:solidFill>
              </a:rPr>
              <a:t>BİLDİRME</a:t>
            </a:r>
            <a:endParaRPr lang="tr-TR" sz="2800" b="1" dirty="0">
              <a:solidFill>
                <a:schemeClr val="tx1"/>
              </a:solidFill>
            </a:endParaRPr>
          </a:p>
        </p:txBody>
      </p:sp>
      <p:sp>
        <p:nvSpPr>
          <p:cNvPr id="3" name="İçerik Yer Tutucusu 2"/>
          <p:cNvSpPr>
            <a:spLocks noGrp="1"/>
          </p:cNvSpPr>
          <p:nvPr>
            <p:ph idx="1"/>
          </p:nvPr>
        </p:nvSpPr>
        <p:spPr/>
        <p:txBody>
          <a:bodyPr>
            <a:normAutofit lnSpcReduction="10000"/>
          </a:bodyPr>
          <a:lstStyle/>
          <a:p>
            <a:r>
              <a:rPr lang="tr-TR" dirty="0" smtClean="0"/>
              <a:t>Olay/kaza mümkün olduğu kadar hızlı bir şekilde telefon veya diğer kişiler aracılığı ile gerekli birimler</a:t>
            </a:r>
            <a:r>
              <a:rPr lang="tr-TR" b="1" dirty="0" smtClean="0"/>
              <a:t>(Hızır Acil, İtfaiye vs.)</a:t>
            </a:r>
            <a:r>
              <a:rPr lang="tr-TR" dirty="0" smtClean="0"/>
              <a:t>bildirilmelidir.</a:t>
            </a:r>
          </a:p>
          <a:p>
            <a:r>
              <a:rPr lang="tr-TR" b="1" dirty="0" smtClean="0">
                <a:solidFill>
                  <a:srgbClr val="FF0000"/>
                </a:solidFill>
              </a:rPr>
              <a:t>112</a:t>
            </a:r>
            <a:r>
              <a:rPr lang="tr-TR" dirty="0" smtClean="0"/>
              <a:t>’yi arayın. Sakin olun. Derhâl yardım isteyin.</a:t>
            </a:r>
          </a:p>
          <a:p>
            <a:r>
              <a:rPr lang="tr-TR" dirty="0" smtClean="0"/>
              <a:t>Olaya ilişkin doğru ve tam bilgi verin.(Ne oldu? Nerede oldu?</a:t>
            </a:r>
          </a:p>
          <a:p>
            <a:r>
              <a:rPr lang="tr-TR" dirty="0" smtClean="0"/>
              <a:t>Ne Kadar kişi Etkilendi? Ne şiddette Etkilenildi?</a:t>
            </a:r>
          </a:p>
          <a:p>
            <a:r>
              <a:rPr lang="tr-TR" b="1" dirty="0" smtClean="0">
                <a:solidFill>
                  <a:srgbClr val="FF0000"/>
                </a:solidFill>
              </a:rPr>
              <a:t>112</a:t>
            </a:r>
            <a:r>
              <a:rPr lang="tr-TR" dirty="0" smtClean="0"/>
              <a:t> hattında bilgi alan kişi, gerekli olan tüm bilgileri aldığını söyleyinceye kadar telefonu kapatmayın.</a:t>
            </a:r>
          </a:p>
          <a:p>
            <a:r>
              <a:rPr lang="tr-TR" dirty="0" smtClean="0"/>
              <a:t>Yardım gelene kadar olay yeri kontrolünü sürdürün.</a:t>
            </a:r>
          </a:p>
          <a:p>
            <a:endParaRPr lang="tr-TR" dirty="0"/>
          </a:p>
        </p:txBody>
      </p:sp>
    </p:spTree>
    <p:extLst>
      <p:ext uri="{BB962C8B-B14F-4D97-AF65-F5344CB8AC3E}">
        <p14:creationId xmlns:p14="http://schemas.microsoft.com/office/powerpoint/2010/main" val="86336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eytinburnumagder\Desktop\İLK YARDIM\cayin-faydalari-nelerdir-60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48680"/>
            <a:ext cx="6984776" cy="4295637"/>
          </a:xfrm>
          <a:prstGeom prst="rect">
            <a:avLst/>
          </a:prstGeom>
          <a:noFill/>
          <a:extLst>
            <a:ext uri="{909E8E84-426E-40DD-AFC4-6F175D3DCCD1}">
              <a14:hiddenFill xmlns:a14="http://schemas.microsoft.com/office/drawing/2010/main">
                <a:solidFill>
                  <a:srgbClr val="FFFFFF"/>
                </a:solidFill>
              </a14:hiddenFill>
            </a:ext>
          </a:extLst>
        </p:spPr>
      </p:pic>
      <p:sp>
        <p:nvSpPr>
          <p:cNvPr id="5" name="Başlık 1"/>
          <p:cNvSpPr>
            <a:spLocks noGrp="1"/>
          </p:cNvSpPr>
          <p:nvPr>
            <p:ph type="title"/>
          </p:nvPr>
        </p:nvSpPr>
        <p:spPr>
          <a:xfrm>
            <a:off x="395536" y="4916325"/>
            <a:ext cx="7128792" cy="1143000"/>
          </a:xfrm>
        </p:spPr>
        <p:txBody>
          <a:bodyPr>
            <a:normAutofit fontScale="90000"/>
          </a:bodyPr>
          <a:lstStyle/>
          <a:p>
            <a:r>
              <a:rPr lang="tr-TR" sz="2800" dirty="0" smtClean="0"/>
              <a:t>                             </a:t>
            </a:r>
            <a:r>
              <a:rPr lang="tr-TR" sz="8000" b="1" dirty="0" smtClean="0">
                <a:solidFill>
                  <a:srgbClr val="FF0000"/>
                </a:solidFill>
              </a:rPr>
              <a:t>ÇAY MOLASI</a:t>
            </a:r>
            <a:endParaRPr lang="tr-TR" sz="8000" b="1" dirty="0">
              <a:solidFill>
                <a:srgbClr val="FF0000"/>
              </a:solidFill>
            </a:endParaRPr>
          </a:p>
        </p:txBody>
      </p:sp>
    </p:spTree>
    <p:extLst>
      <p:ext uri="{BB962C8B-B14F-4D97-AF65-F5344CB8AC3E}">
        <p14:creationId xmlns:p14="http://schemas.microsoft.com/office/powerpoint/2010/main" val="19946043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0" y="0"/>
            <a:ext cx="9144000" cy="1143000"/>
          </a:xfrm>
        </p:spPr>
        <p:txBody>
          <a:bodyPr>
            <a:normAutofit/>
          </a:bodyPr>
          <a:lstStyle/>
          <a:p>
            <a:r>
              <a:rPr lang="tr-TR" sz="2800" b="1" dirty="0" smtClean="0">
                <a:solidFill>
                  <a:schemeClr val="tx1"/>
                </a:solidFill>
              </a:rPr>
              <a:t>                                     SUDA BOĞULMALAR</a:t>
            </a:r>
            <a:endParaRPr lang="tr-TR" sz="2800" b="1" dirty="0">
              <a:solidFill>
                <a:schemeClr val="tx1"/>
              </a:solidFill>
            </a:endParaRPr>
          </a:p>
        </p:txBody>
      </p:sp>
      <p:sp>
        <p:nvSpPr>
          <p:cNvPr id="6" name="İçerik Yer Tutucusu 5"/>
          <p:cNvSpPr>
            <a:spLocks noGrp="1"/>
          </p:cNvSpPr>
          <p:nvPr>
            <p:ph idx="1"/>
          </p:nvPr>
        </p:nvSpPr>
        <p:spPr>
          <a:xfrm>
            <a:off x="-13855" y="1844824"/>
            <a:ext cx="9157855" cy="5013176"/>
          </a:xfrm>
        </p:spPr>
        <p:txBody>
          <a:bodyPr/>
          <a:lstStyle/>
          <a:p>
            <a:pPr>
              <a:buFont typeface="Wingdings" panose="05000000000000000000" pitchFamily="2" charset="2"/>
              <a:buChar char="Ø"/>
            </a:pPr>
            <a:r>
              <a:rPr lang="tr-TR" dirty="0" smtClean="0"/>
              <a:t>Suda boğulmalarda boğulmanın nedeni suyun akciğere girmesini engellemek için soluk yolunda ortaya çıkan refleks daralmadır.</a:t>
            </a:r>
          </a:p>
          <a:p>
            <a:pPr>
              <a:buFont typeface="Wingdings" panose="05000000000000000000" pitchFamily="2" charset="2"/>
              <a:buChar char="Ø"/>
            </a:pPr>
            <a:r>
              <a:rPr lang="tr-TR" dirty="0" smtClean="0"/>
              <a:t>Boğulmakta olan kişi, kendisini kurtarmak isteyen ilk yardımcıya sarılarak onun da hayatını tehlikeye soka bilir.</a:t>
            </a:r>
          </a:p>
          <a:p>
            <a:pPr>
              <a:buFont typeface="Wingdings" panose="05000000000000000000" pitchFamily="2" charset="2"/>
              <a:buChar char="Ø"/>
            </a:pPr>
            <a:r>
              <a:rPr lang="tr-TR" dirty="0"/>
              <a:t>Boğulmakta olan </a:t>
            </a:r>
            <a:r>
              <a:rPr lang="tr-TR" dirty="0" smtClean="0"/>
              <a:t>kişiyi mümkünse suya girmeden kurtarın.</a:t>
            </a:r>
          </a:p>
          <a:p>
            <a:pPr>
              <a:buFont typeface="Wingdings" panose="05000000000000000000" pitchFamily="2" charset="2"/>
              <a:buChar char="Ø"/>
            </a:pPr>
            <a:endParaRPr lang="tr-TR" dirty="0"/>
          </a:p>
        </p:txBody>
      </p:sp>
      <p:pic>
        <p:nvPicPr>
          <p:cNvPr id="2052" name="Picture 4" descr="C:\Users\zeytinburnumagder\Desktop\İLK YARDIM\iPpeXEC1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437113"/>
            <a:ext cx="6096001" cy="242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5091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935480"/>
            <a:ext cx="9144000" cy="4922520"/>
          </a:xfrm>
        </p:spPr>
        <p:txBody>
          <a:bodyPr>
            <a:normAutofit fontScale="92500" lnSpcReduction="20000"/>
          </a:bodyPr>
          <a:lstStyle/>
          <a:p>
            <a:pPr>
              <a:buFont typeface="Wingdings" panose="05000000000000000000" pitchFamily="2" charset="2"/>
              <a:buChar char="Ø"/>
            </a:pPr>
            <a:r>
              <a:rPr lang="tr-TR" dirty="0" smtClean="0"/>
              <a:t>Kazazede  ulaşabilecek bir mesafede ise uzun bir cisim uzatarak yakalamasını sağlayın.</a:t>
            </a:r>
          </a:p>
          <a:p>
            <a:pPr>
              <a:buFont typeface="Wingdings" panose="05000000000000000000" pitchFamily="2" charset="2"/>
              <a:buChar char="Ø"/>
            </a:pPr>
            <a:r>
              <a:rPr lang="tr-TR" dirty="0" smtClean="0"/>
              <a:t>Olay yerinde can simidi can yeleği gibi nesneler var ise kazazedeye atarak tutmasını sağlayın.</a:t>
            </a:r>
          </a:p>
          <a:p>
            <a:pPr>
              <a:buFont typeface="Wingdings" panose="05000000000000000000" pitchFamily="2" charset="2"/>
              <a:buChar char="Ø"/>
            </a:pPr>
            <a:r>
              <a:rPr lang="tr-TR" dirty="0" smtClean="0"/>
              <a:t>Bunların hiç biri mevcut değilse ve çok iyi yüzme biliyorsanız yüzerek kazazedenin yanına gidin.</a:t>
            </a:r>
          </a:p>
          <a:p>
            <a:pPr>
              <a:buFont typeface="Wingdings" panose="05000000000000000000" pitchFamily="2" charset="2"/>
              <a:buChar char="Ø"/>
            </a:pPr>
            <a:r>
              <a:rPr lang="tr-TR" dirty="0" smtClean="0"/>
              <a:t>Yardım isteyin </a:t>
            </a:r>
            <a:r>
              <a:rPr lang="tr-TR" b="1" dirty="0" smtClean="0">
                <a:solidFill>
                  <a:srgbClr val="FF0000"/>
                </a:solidFill>
              </a:rPr>
              <a:t>112</a:t>
            </a:r>
            <a:r>
              <a:rPr lang="tr-TR" dirty="0" smtClean="0"/>
              <a:t>’yi arayarak ambulans çağırın.</a:t>
            </a:r>
          </a:p>
          <a:p>
            <a:pPr>
              <a:buFont typeface="Wingdings" panose="05000000000000000000" pitchFamily="2" charset="2"/>
              <a:buChar char="Ø"/>
            </a:pPr>
            <a:r>
              <a:rPr lang="tr-TR" dirty="0" smtClean="0"/>
              <a:t>Kazazedeyi sudan hemen çıkarın veya gerekiyor ise suyun içinde solunum desteğini başlatın.</a:t>
            </a:r>
          </a:p>
          <a:p>
            <a:pPr>
              <a:buFont typeface="Wingdings" panose="05000000000000000000" pitchFamily="2" charset="2"/>
              <a:buChar char="Ø"/>
            </a:pPr>
            <a:r>
              <a:rPr lang="tr-TR" dirty="0" smtClean="0"/>
              <a:t>Soluk yolunu açın. Ağız içini temizleyin solunumunu değerlendirin.</a:t>
            </a:r>
          </a:p>
          <a:p>
            <a:pPr>
              <a:buFont typeface="Wingdings" panose="05000000000000000000" pitchFamily="2" charset="2"/>
              <a:buChar char="Ø"/>
            </a:pPr>
            <a:r>
              <a:rPr lang="tr-TR" dirty="0" smtClean="0"/>
              <a:t>Gerekiyorsa Temel Yaşam Desteğine başlayın.</a:t>
            </a:r>
          </a:p>
          <a:p>
            <a:pPr>
              <a:buFont typeface="Wingdings" panose="05000000000000000000" pitchFamily="2" charset="2"/>
              <a:buChar char="Ø"/>
            </a:pPr>
            <a:r>
              <a:rPr lang="tr-TR" dirty="0" smtClean="0"/>
              <a:t>Yaralı kendine geldiğinde yan yatış pozisyonuna alın.</a:t>
            </a:r>
          </a:p>
          <a:p>
            <a:pPr>
              <a:buFont typeface="Wingdings" panose="05000000000000000000" pitchFamily="2" charset="2"/>
              <a:buChar char="Ø"/>
            </a:pPr>
            <a:r>
              <a:rPr lang="tr-TR" dirty="0" smtClean="0"/>
              <a:t>Kazazedenin vücut ısısını korumak için üzerini örtün. </a:t>
            </a:r>
            <a:endParaRPr lang="tr-TR" dirty="0"/>
          </a:p>
        </p:txBody>
      </p:sp>
      <p:sp>
        <p:nvSpPr>
          <p:cNvPr id="4" name="Başlık 1"/>
          <p:cNvSpPr>
            <a:spLocks noGrp="1"/>
          </p:cNvSpPr>
          <p:nvPr>
            <p:ph type="title"/>
          </p:nvPr>
        </p:nvSpPr>
        <p:spPr>
          <a:xfrm>
            <a:off x="0" y="0"/>
            <a:ext cx="9144000" cy="1143000"/>
          </a:xfrm>
        </p:spPr>
        <p:txBody>
          <a:bodyPr>
            <a:normAutofit/>
          </a:bodyPr>
          <a:lstStyle/>
          <a:p>
            <a:r>
              <a:rPr lang="tr-TR" sz="2800" b="1" dirty="0" smtClean="0">
                <a:solidFill>
                  <a:schemeClr val="tx1"/>
                </a:solidFill>
              </a:rPr>
              <a:t>                                     SUDA BOĞULMALAR</a:t>
            </a:r>
            <a:endParaRPr lang="tr-TR" sz="2800" b="1" dirty="0">
              <a:solidFill>
                <a:schemeClr val="tx1"/>
              </a:solidFill>
            </a:endParaRPr>
          </a:p>
        </p:txBody>
      </p:sp>
    </p:spTree>
    <p:extLst>
      <p:ext uri="{BB962C8B-B14F-4D97-AF65-F5344CB8AC3E}">
        <p14:creationId xmlns:p14="http://schemas.microsoft.com/office/powerpoint/2010/main" val="35202249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0" y="0"/>
            <a:ext cx="9144000" cy="1143000"/>
          </a:xfrm>
        </p:spPr>
        <p:txBody>
          <a:bodyPr>
            <a:normAutofit/>
          </a:bodyPr>
          <a:lstStyle/>
          <a:p>
            <a:r>
              <a:rPr lang="tr-TR" sz="2800" b="1" dirty="0" smtClean="0">
                <a:solidFill>
                  <a:schemeClr val="tx1"/>
                </a:solidFill>
              </a:rPr>
              <a:t>                                     SUDA BOĞULMALAR</a:t>
            </a:r>
            <a:endParaRPr lang="tr-TR" sz="2800" b="1" dirty="0">
              <a:solidFill>
                <a:schemeClr val="tx1"/>
              </a:solidFill>
            </a:endParaRPr>
          </a:p>
        </p:txBody>
      </p:sp>
      <p:sp>
        <p:nvSpPr>
          <p:cNvPr id="5" name="İçerik Yer Tutucusu 4"/>
          <p:cNvSpPr>
            <a:spLocks noGrp="1"/>
          </p:cNvSpPr>
          <p:nvPr>
            <p:ph idx="1"/>
          </p:nvPr>
        </p:nvSpPr>
        <p:spPr/>
        <p:txBody>
          <a:bodyPr/>
          <a:lstStyle/>
          <a:p>
            <a:pPr marL="0" indent="0">
              <a:buNone/>
            </a:pPr>
            <a:r>
              <a:rPr lang="tr-TR" dirty="0" smtClean="0"/>
              <a:t>.</a:t>
            </a:r>
            <a:endParaRPr lang="tr-TR" dirty="0"/>
          </a:p>
        </p:txBody>
      </p:sp>
      <p:pic>
        <p:nvPicPr>
          <p:cNvPr id="3075" name="Picture 3" descr="C:\Users\zeytinburnumagder\Desktop\İLK YARDIM\resim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34984"/>
            <a:ext cx="4104456" cy="27034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zeytinburnumagder\Desktop\İLK YARDIM\ko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420888"/>
            <a:ext cx="3347864" cy="2520280"/>
          </a:xfrm>
          <a:prstGeom prst="rect">
            <a:avLst/>
          </a:prstGeom>
          <a:noFill/>
          <a:extLst>
            <a:ext uri="{909E8E84-426E-40DD-AFC4-6F175D3DCCD1}">
              <a14:hiddenFill xmlns:a14="http://schemas.microsoft.com/office/drawing/2010/main">
                <a:solidFill>
                  <a:srgbClr val="FFFFFF"/>
                </a:solidFill>
              </a14:hiddenFill>
            </a:ext>
          </a:extLst>
        </p:spPr>
      </p:pic>
      <p:sp>
        <p:nvSpPr>
          <p:cNvPr id="9" name="Başlık 1"/>
          <p:cNvSpPr txBox="1">
            <a:spLocks/>
          </p:cNvSpPr>
          <p:nvPr/>
        </p:nvSpPr>
        <p:spPr>
          <a:xfrm>
            <a:off x="20216" y="522920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a:solidFill>
                  <a:schemeClr val="tx1"/>
                </a:solidFill>
              </a:rPr>
              <a:t> </a:t>
            </a:r>
            <a:r>
              <a:rPr lang="tr-TR" sz="2800" dirty="0" smtClean="0">
                <a:solidFill>
                  <a:srgbClr val="FF0000"/>
                </a:solidFill>
              </a:rPr>
              <a:t>Suda boğulmalarda, özelikle soğuk havalarda 20-30 dk. geçse bile Temel Yaşam Desteğine başlayın.</a:t>
            </a:r>
            <a:endParaRPr lang="tr-TR" sz="2800" dirty="0">
              <a:solidFill>
                <a:srgbClr val="FF0000"/>
              </a:solidFill>
            </a:endParaRPr>
          </a:p>
        </p:txBody>
      </p:sp>
    </p:spTree>
    <p:extLst>
      <p:ext uri="{BB962C8B-B14F-4D97-AF65-F5344CB8AC3E}">
        <p14:creationId xmlns:p14="http://schemas.microsoft.com/office/powerpoint/2010/main" val="23883569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700808"/>
            <a:ext cx="9144000" cy="5157192"/>
          </a:xfrm>
        </p:spPr>
        <p:txBody>
          <a:bodyPr/>
          <a:lstStyle/>
          <a:p>
            <a:pPr>
              <a:buFont typeface="Wingdings" panose="05000000000000000000" pitchFamily="2" charset="2"/>
              <a:buChar char="Ø"/>
            </a:pPr>
            <a:r>
              <a:rPr lang="tr-TR" dirty="0" smtClean="0"/>
              <a:t>Damar bütünlüğünün bozulması kanın damar dışına(vücudun  içine veya dışına doğru)doğru akmasına kanama denir.</a:t>
            </a:r>
          </a:p>
          <a:p>
            <a:pPr>
              <a:buFont typeface="Wingdings" panose="05000000000000000000" pitchFamily="2" charset="2"/>
              <a:buChar char="Ø"/>
            </a:pPr>
            <a:r>
              <a:rPr lang="tr-TR" dirty="0" smtClean="0"/>
              <a:t>Kanamanın ciddiyeti aşağıdaki durumlara bağlıdır.</a:t>
            </a:r>
          </a:p>
          <a:p>
            <a:pPr>
              <a:buFont typeface="Wingdings" panose="05000000000000000000" pitchFamily="2" charset="2"/>
              <a:buChar char="Ø"/>
            </a:pPr>
            <a:r>
              <a:rPr lang="tr-TR" dirty="0" smtClean="0"/>
              <a:t>Kanamanın hızına.</a:t>
            </a:r>
          </a:p>
          <a:p>
            <a:pPr>
              <a:buFont typeface="Wingdings" panose="05000000000000000000" pitchFamily="2" charset="2"/>
              <a:buChar char="Ø"/>
            </a:pPr>
            <a:r>
              <a:rPr lang="tr-TR" dirty="0" smtClean="0"/>
              <a:t>Vücutta kanın aktığı bölgeye.</a:t>
            </a:r>
          </a:p>
          <a:p>
            <a:pPr>
              <a:buFont typeface="Wingdings" panose="05000000000000000000" pitchFamily="2" charset="2"/>
              <a:buChar char="Ø"/>
            </a:pPr>
            <a:r>
              <a:rPr lang="tr-TR" dirty="0" smtClean="0"/>
              <a:t>Kanama miktarına.</a:t>
            </a:r>
          </a:p>
          <a:p>
            <a:pPr>
              <a:buFont typeface="Wingdings" panose="05000000000000000000" pitchFamily="2" charset="2"/>
              <a:buChar char="Ø"/>
            </a:pPr>
            <a:r>
              <a:rPr lang="tr-TR" dirty="0" smtClean="0"/>
              <a:t>Kişinin fiziksel durumu ve yaşına .</a:t>
            </a:r>
          </a:p>
          <a:p>
            <a:pPr>
              <a:buFont typeface="Wingdings" panose="05000000000000000000" pitchFamily="2" charset="2"/>
              <a:buChar char="Ø"/>
            </a:pPr>
            <a:endParaRPr lang="tr-TR" dirty="0" smtClean="0"/>
          </a:p>
          <a:p>
            <a:pPr>
              <a:buFont typeface="Wingdings" panose="05000000000000000000" pitchFamily="2" charset="2"/>
              <a:buChar char="Ø"/>
            </a:pPr>
            <a:endParaRPr lang="tr-TR" dirty="0"/>
          </a:p>
        </p:txBody>
      </p:sp>
      <p:sp>
        <p:nvSpPr>
          <p:cNvPr id="4" name="Başlık 1"/>
          <p:cNvSpPr>
            <a:spLocks noGrp="1"/>
          </p:cNvSpPr>
          <p:nvPr>
            <p:ph type="title"/>
          </p:nvPr>
        </p:nvSpPr>
        <p:spPr>
          <a:xfrm>
            <a:off x="0" y="0"/>
            <a:ext cx="9144000" cy="1143000"/>
          </a:xfrm>
        </p:spPr>
        <p:txBody>
          <a:bodyPr>
            <a:normAutofit/>
          </a:bodyPr>
          <a:lstStyle/>
          <a:p>
            <a:r>
              <a:rPr lang="tr-TR" sz="2800" b="1" dirty="0" smtClean="0">
                <a:solidFill>
                  <a:schemeClr val="tx1"/>
                </a:solidFill>
              </a:rPr>
              <a:t>                                     KANAMALAR</a:t>
            </a:r>
            <a:endParaRPr lang="tr-TR" sz="2800" b="1" dirty="0">
              <a:solidFill>
                <a:schemeClr val="tx1"/>
              </a:solidFill>
            </a:endParaRPr>
          </a:p>
        </p:txBody>
      </p:sp>
    </p:spTree>
    <p:extLst>
      <p:ext uri="{BB962C8B-B14F-4D97-AF65-F5344CB8AC3E}">
        <p14:creationId xmlns:p14="http://schemas.microsoft.com/office/powerpoint/2010/main" val="30091220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556792"/>
            <a:ext cx="6156176" cy="5184576"/>
          </a:xfrm>
        </p:spPr>
        <p:txBody>
          <a:bodyPr>
            <a:normAutofit fontScale="85000" lnSpcReduction="20000"/>
          </a:bodyPr>
          <a:lstStyle/>
          <a:p>
            <a:pPr>
              <a:buFont typeface="Wingdings" panose="05000000000000000000" pitchFamily="2" charset="2"/>
              <a:buChar char="Ø"/>
            </a:pPr>
            <a:r>
              <a:rPr lang="tr-TR" sz="2400" b="1" dirty="0" smtClean="0">
                <a:solidFill>
                  <a:srgbClr val="FF0000"/>
                </a:solidFill>
              </a:rPr>
              <a:t>Kaç çeşit kanama vardır?</a:t>
            </a:r>
          </a:p>
          <a:p>
            <a:pPr>
              <a:buFont typeface="Wingdings" panose="05000000000000000000" pitchFamily="2" charset="2"/>
              <a:buChar char="Ø"/>
            </a:pPr>
            <a:r>
              <a:rPr lang="tr-TR" sz="2400" dirty="0" smtClean="0"/>
              <a:t>Kanamalar ,kanın vücutta aktığı bölgeye göre üçe ayrılır</a:t>
            </a:r>
          </a:p>
          <a:p>
            <a:pPr>
              <a:buFont typeface="Wingdings" panose="05000000000000000000" pitchFamily="2" charset="2"/>
              <a:buChar char="Ø"/>
            </a:pPr>
            <a:r>
              <a:rPr lang="tr-TR" sz="2400" b="1" dirty="0" smtClean="0"/>
              <a:t>Dış kanamalar;</a:t>
            </a:r>
          </a:p>
          <a:p>
            <a:pPr>
              <a:buFont typeface="Wingdings" panose="05000000000000000000" pitchFamily="2" charset="2"/>
              <a:buChar char="Ø"/>
            </a:pPr>
            <a:r>
              <a:rPr lang="tr-TR" sz="2400" dirty="0" smtClean="0"/>
              <a:t>Kanama yaradan vücut dışına  doğru olur.</a:t>
            </a:r>
          </a:p>
          <a:p>
            <a:pPr>
              <a:buFont typeface="Wingdings" panose="05000000000000000000" pitchFamily="2" charset="2"/>
              <a:buChar char="Ø"/>
            </a:pPr>
            <a:r>
              <a:rPr lang="tr-TR" sz="2400" b="1" dirty="0" smtClean="0"/>
              <a:t>İç kanamalar; </a:t>
            </a:r>
            <a:r>
              <a:rPr lang="tr-TR" sz="2400" dirty="0" smtClean="0"/>
              <a:t>kanama vücut içine olduğu için gözle </a:t>
            </a:r>
            <a:r>
              <a:rPr lang="tr-TR" sz="2400" dirty="0"/>
              <a:t>görülmez</a:t>
            </a:r>
            <a:r>
              <a:rPr lang="tr-TR" sz="2400" dirty="0" smtClean="0"/>
              <a:t>.</a:t>
            </a:r>
          </a:p>
          <a:p>
            <a:pPr>
              <a:buFont typeface="Wingdings" panose="05000000000000000000" pitchFamily="2" charset="2"/>
              <a:buChar char="Ø"/>
            </a:pPr>
            <a:r>
              <a:rPr lang="tr-TR" sz="2400" b="1" dirty="0" smtClean="0"/>
              <a:t>Doğal deliklerden olan kanamalar</a:t>
            </a:r>
            <a:r>
              <a:rPr lang="tr-TR" sz="2400" dirty="0" smtClean="0"/>
              <a:t>;Kulak,burun,ağız,anüs,</a:t>
            </a:r>
          </a:p>
          <a:p>
            <a:pPr marL="0" indent="0">
              <a:buNone/>
            </a:pPr>
            <a:r>
              <a:rPr lang="tr-TR" sz="2400" dirty="0"/>
              <a:t> </a:t>
            </a:r>
            <a:r>
              <a:rPr lang="tr-TR" sz="2400" dirty="0" smtClean="0"/>
              <a:t>üreme organlarından olan kanamalardır.</a:t>
            </a:r>
          </a:p>
          <a:p>
            <a:pPr>
              <a:buFont typeface="Wingdings" panose="05000000000000000000" pitchFamily="2" charset="2"/>
              <a:buChar char="Ø"/>
            </a:pPr>
            <a:r>
              <a:rPr lang="tr-TR" sz="2400" b="1" dirty="0" smtClean="0"/>
              <a:t>Kanama atardamar , toplar damar  ya da kılcal damar kanaması olabilir.</a:t>
            </a:r>
          </a:p>
          <a:p>
            <a:pPr>
              <a:buFont typeface="Wingdings" panose="05000000000000000000" pitchFamily="2" charset="2"/>
              <a:buChar char="Ø"/>
            </a:pPr>
            <a:r>
              <a:rPr lang="tr-TR" sz="2400" b="1" dirty="0" smtClean="0"/>
              <a:t>Atar damar kanamaları </a:t>
            </a:r>
            <a:r>
              <a:rPr lang="tr-TR" sz="2400" dirty="0" smtClean="0"/>
              <a:t>kalp atımları ile uyumlu olarak kesik kesik akar ve açık renklidir.</a:t>
            </a:r>
          </a:p>
          <a:p>
            <a:pPr>
              <a:buFont typeface="Wingdings" panose="05000000000000000000" pitchFamily="2" charset="2"/>
              <a:buChar char="Ø"/>
            </a:pPr>
            <a:r>
              <a:rPr lang="tr-TR" sz="2400" b="1" dirty="0" smtClean="0"/>
              <a:t>Toplardamar  kanamaları  </a:t>
            </a:r>
            <a:r>
              <a:rPr lang="tr-TR" sz="2400" dirty="0" smtClean="0"/>
              <a:t>koyu renkli ve sızıntı şeklindedir.</a:t>
            </a:r>
          </a:p>
          <a:p>
            <a:pPr>
              <a:buFont typeface="Wingdings" panose="05000000000000000000" pitchFamily="2" charset="2"/>
              <a:buChar char="Ø"/>
            </a:pPr>
            <a:r>
              <a:rPr lang="tr-TR" sz="2400" b="1" dirty="0" smtClean="0"/>
              <a:t>Kılcal damar kanaması </a:t>
            </a:r>
            <a:r>
              <a:rPr lang="tr-TR" sz="2400" dirty="0" smtClean="0"/>
              <a:t>küçük kabarcıklar şeklindedir.</a:t>
            </a:r>
          </a:p>
          <a:p>
            <a:pPr>
              <a:buFont typeface="Wingdings" panose="05000000000000000000" pitchFamily="2" charset="2"/>
              <a:buChar char="Ø"/>
            </a:pPr>
            <a:endParaRPr lang="tr-TR" sz="2400" dirty="0"/>
          </a:p>
          <a:p>
            <a:pPr>
              <a:buFont typeface="Wingdings" panose="05000000000000000000" pitchFamily="2" charset="2"/>
              <a:buChar char="Ø"/>
            </a:pPr>
            <a:endParaRPr lang="tr-TR" dirty="0"/>
          </a:p>
        </p:txBody>
      </p:sp>
      <p:sp>
        <p:nvSpPr>
          <p:cNvPr id="4" name="Başlık 1"/>
          <p:cNvSpPr>
            <a:spLocks noGrp="1"/>
          </p:cNvSpPr>
          <p:nvPr>
            <p:ph type="title"/>
          </p:nvPr>
        </p:nvSpPr>
        <p:spPr>
          <a:xfrm>
            <a:off x="0" y="0"/>
            <a:ext cx="9144000" cy="1143000"/>
          </a:xfrm>
        </p:spPr>
        <p:txBody>
          <a:bodyPr>
            <a:normAutofit/>
          </a:bodyPr>
          <a:lstStyle/>
          <a:p>
            <a:r>
              <a:rPr lang="tr-TR" sz="2800" b="1" dirty="0" smtClean="0">
                <a:solidFill>
                  <a:schemeClr val="tx1"/>
                </a:solidFill>
              </a:rPr>
              <a:t>                                     KANAMALAR</a:t>
            </a:r>
            <a:endParaRPr lang="tr-TR" sz="2800" b="1" dirty="0">
              <a:solidFill>
                <a:schemeClr val="tx1"/>
              </a:solidFill>
            </a:endParaRPr>
          </a:p>
        </p:txBody>
      </p:sp>
      <p:pic>
        <p:nvPicPr>
          <p:cNvPr id="1026" name="Picture 2" descr="C:\Users\zeytinburnumagder\Desktop\kanama3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291071"/>
            <a:ext cx="2987824" cy="4378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6726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556792"/>
            <a:ext cx="9144000" cy="5301208"/>
          </a:xfrm>
        </p:spPr>
        <p:txBody>
          <a:bodyPr>
            <a:normAutofit fontScale="77500" lnSpcReduction="20000"/>
          </a:bodyPr>
          <a:lstStyle/>
          <a:p>
            <a:pPr>
              <a:buFont typeface="Wingdings" panose="05000000000000000000" pitchFamily="2" charset="2"/>
              <a:buChar char="Ø"/>
            </a:pPr>
            <a:r>
              <a:rPr lang="tr-TR" sz="3100" dirty="0" smtClean="0"/>
              <a:t>Kanama genellikle gözle görülür bir yerdedir  ve zaman geçirilmeden kontrol altına alınması gerekir.</a:t>
            </a:r>
          </a:p>
          <a:p>
            <a:pPr>
              <a:buFont typeface="Wingdings" panose="05000000000000000000" pitchFamily="2" charset="2"/>
              <a:buChar char="Ø"/>
            </a:pPr>
            <a:r>
              <a:rPr lang="tr-TR" sz="3100" dirty="0" smtClean="0"/>
              <a:t>Kanayan bölgeye temiz bir bezle bastırın, kanama durmasa ikinci bez koyarak basıncı artırın.</a:t>
            </a:r>
          </a:p>
          <a:p>
            <a:pPr>
              <a:buFont typeface="Wingdings" panose="05000000000000000000" pitchFamily="2" charset="2"/>
              <a:buChar char="Ø"/>
            </a:pPr>
            <a:r>
              <a:rPr lang="tr-TR" sz="3100" dirty="0" smtClean="0"/>
              <a:t>Kanama sürüyorsa bir bandaj yardımıyla basınç uygulayın.</a:t>
            </a:r>
          </a:p>
          <a:p>
            <a:pPr marL="0" indent="0">
              <a:buNone/>
            </a:pPr>
            <a:r>
              <a:rPr lang="tr-TR" sz="3100" dirty="0"/>
              <a:t> </a:t>
            </a:r>
            <a:r>
              <a:rPr lang="tr-TR" sz="3100" dirty="0" smtClean="0"/>
              <a:t>normal  kan dolaşımının engellemeyecek sıklıkta olmasına dikkat edin.</a:t>
            </a:r>
          </a:p>
          <a:p>
            <a:pPr marL="0" indent="0">
              <a:buNone/>
            </a:pPr>
            <a:endParaRPr lang="tr-TR" sz="3100" dirty="0" smtClean="0"/>
          </a:p>
          <a:p>
            <a:pPr marL="0" indent="0">
              <a:buNone/>
            </a:pPr>
            <a:endParaRPr lang="tr-TR" sz="2800" dirty="0"/>
          </a:p>
          <a:p>
            <a:pPr marL="0" indent="0">
              <a:buNone/>
            </a:pPr>
            <a:endParaRPr lang="tr-TR" sz="2800" dirty="0" smtClean="0"/>
          </a:p>
          <a:p>
            <a:pPr>
              <a:buFont typeface="Wingdings" panose="05000000000000000000" pitchFamily="2" charset="2"/>
              <a:buChar char="Ø"/>
            </a:pPr>
            <a:endParaRPr lang="tr-TR" sz="2800" b="1" dirty="0" smtClean="0"/>
          </a:p>
          <a:p>
            <a:pPr>
              <a:buFont typeface="Wingdings" panose="05000000000000000000" pitchFamily="2" charset="2"/>
              <a:buChar char="Ø"/>
            </a:pPr>
            <a:endParaRPr lang="tr-TR" sz="2800" b="1" dirty="0"/>
          </a:p>
          <a:p>
            <a:pPr>
              <a:buFont typeface="Wingdings" panose="05000000000000000000" pitchFamily="2" charset="2"/>
              <a:buChar char="Ø"/>
            </a:pPr>
            <a:endParaRPr lang="tr-TR" b="1" dirty="0" smtClean="0"/>
          </a:p>
          <a:p>
            <a:pPr>
              <a:buFont typeface="Wingdings" panose="05000000000000000000" pitchFamily="2" charset="2"/>
              <a:buChar char="Ø"/>
            </a:pPr>
            <a:endParaRPr lang="tr-TR" b="1" dirty="0"/>
          </a:p>
          <a:p>
            <a:pPr>
              <a:buFont typeface="Wingdings" panose="05000000000000000000" pitchFamily="2" charset="2"/>
              <a:buChar char="Ø"/>
            </a:pPr>
            <a:r>
              <a:rPr lang="tr-TR" sz="2900" b="1" dirty="0" smtClean="0"/>
              <a:t>Kırık şüphesi yoksa kanayan bölgeyi kalp </a:t>
            </a:r>
            <a:r>
              <a:rPr lang="tr-TR" sz="2900" dirty="0" smtClean="0"/>
              <a:t>seviyesinden yukarı kaldırın</a:t>
            </a:r>
            <a:endParaRPr lang="tr-TR" sz="2900" dirty="0"/>
          </a:p>
        </p:txBody>
      </p:sp>
      <p:sp>
        <p:nvSpPr>
          <p:cNvPr id="4" name="Başlık 1"/>
          <p:cNvSpPr>
            <a:spLocks noGrp="1"/>
          </p:cNvSpPr>
          <p:nvPr>
            <p:ph type="title"/>
          </p:nvPr>
        </p:nvSpPr>
        <p:spPr>
          <a:xfrm>
            <a:off x="0" y="0"/>
            <a:ext cx="9144000" cy="1143000"/>
          </a:xfrm>
        </p:spPr>
        <p:txBody>
          <a:bodyPr>
            <a:normAutofit/>
          </a:bodyPr>
          <a:lstStyle/>
          <a:p>
            <a:r>
              <a:rPr lang="tr-TR" sz="2800" b="1" dirty="0" smtClean="0">
                <a:solidFill>
                  <a:schemeClr val="tx1"/>
                </a:solidFill>
              </a:rPr>
              <a:t>                KANAMALARDA YAPILMASI GEREKENLER</a:t>
            </a:r>
            <a:endParaRPr lang="tr-TR" sz="2800" b="1" dirty="0">
              <a:solidFill>
                <a:schemeClr val="tx1"/>
              </a:solidFill>
            </a:endParaRPr>
          </a:p>
        </p:txBody>
      </p:sp>
      <p:pic>
        <p:nvPicPr>
          <p:cNvPr id="2050" name="Picture 2" descr="C:\Users\zeytinburnumagder\Desktop\İLK YARDIM\1_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933056"/>
            <a:ext cx="3672408" cy="211533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zeytinburnumagder\Desktop\kanama3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933056"/>
            <a:ext cx="4457700" cy="2115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3009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700808"/>
            <a:ext cx="9144000" cy="5157192"/>
          </a:xfrm>
        </p:spPr>
        <p:txBody>
          <a:bodyPr>
            <a:normAutofit/>
          </a:bodyPr>
          <a:lstStyle/>
          <a:p>
            <a:pPr>
              <a:buFont typeface="Wingdings" panose="05000000000000000000" pitchFamily="2" charset="2"/>
              <a:buChar char="Ø"/>
            </a:pPr>
            <a:r>
              <a:rPr lang="tr-TR" sz="2800" dirty="0" smtClean="0"/>
              <a:t>Kanama durdurulamamışsa kalp ve yara arasındaki kanayan yere yakın olan basınç noktasına baskı uygulayın.</a:t>
            </a:r>
          </a:p>
          <a:p>
            <a:pPr>
              <a:buFont typeface="Wingdings" panose="05000000000000000000" pitchFamily="2" charset="2"/>
              <a:buChar char="Ø"/>
            </a:pPr>
            <a:r>
              <a:rPr lang="tr-TR" sz="2800" b="1" dirty="0" smtClean="0"/>
              <a:t>Vücuttaki baskı noktalarından bazıları;</a:t>
            </a:r>
          </a:p>
          <a:p>
            <a:pPr>
              <a:buFont typeface="Wingdings" panose="05000000000000000000" pitchFamily="2" charset="2"/>
              <a:buChar char="Ø"/>
            </a:pPr>
            <a:r>
              <a:rPr lang="tr-TR" sz="2800" b="1" dirty="0" smtClean="0"/>
              <a:t>Boyun: Boyun </a:t>
            </a:r>
            <a:r>
              <a:rPr lang="tr-TR" sz="2800" dirty="0" smtClean="0"/>
              <a:t>atar damarı(şah Damarı) baskı yeri</a:t>
            </a:r>
          </a:p>
          <a:p>
            <a:pPr>
              <a:buFont typeface="Wingdings" panose="05000000000000000000" pitchFamily="2" charset="2"/>
              <a:buChar char="Ø"/>
            </a:pPr>
            <a:r>
              <a:rPr lang="tr-TR" sz="2800" b="1" dirty="0" smtClean="0"/>
              <a:t>Köprücük kemiği üzeri: </a:t>
            </a:r>
            <a:r>
              <a:rPr lang="tr-TR" sz="2800" dirty="0" smtClean="0"/>
              <a:t>kol atardamarı baskı yeri</a:t>
            </a:r>
          </a:p>
          <a:p>
            <a:pPr>
              <a:buFont typeface="Wingdings" panose="05000000000000000000" pitchFamily="2" charset="2"/>
              <a:buChar char="Ø"/>
            </a:pPr>
            <a:r>
              <a:rPr lang="tr-TR" sz="2800" b="1" dirty="0" smtClean="0"/>
              <a:t>Koltuk altı: </a:t>
            </a:r>
            <a:r>
              <a:rPr lang="tr-TR" sz="2800" dirty="0" smtClean="0"/>
              <a:t>Kol atar damarı baskı yeri</a:t>
            </a:r>
          </a:p>
          <a:p>
            <a:pPr>
              <a:buFont typeface="Wingdings" panose="05000000000000000000" pitchFamily="2" charset="2"/>
              <a:buChar char="Ø"/>
            </a:pPr>
            <a:r>
              <a:rPr lang="tr-TR" sz="2800" b="1" dirty="0" smtClean="0"/>
              <a:t>Kolun üst bölümü</a:t>
            </a:r>
            <a:r>
              <a:rPr lang="tr-TR" sz="2800" dirty="0" smtClean="0"/>
              <a:t>: Kol atardamarı baskı yeri</a:t>
            </a:r>
          </a:p>
          <a:p>
            <a:pPr>
              <a:buFont typeface="Wingdings" panose="05000000000000000000" pitchFamily="2" charset="2"/>
              <a:buChar char="Ø"/>
            </a:pPr>
            <a:r>
              <a:rPr lang="tr-TR" sz="2800" b="1" dirty="0" smtClean="0"/>
              <a:t>Kasık</a:t>
            </a:r>
            <a:r>
              <a:rPr lang="tr-TR" sz="2800" dirty="0" smtClean="0"/>
              <a:t> :Bacak atardamarı baskı yeri</a:t>
            </a:r>
          </a:p>
          <a:p>
            <a:pPr>
              <a:buFont typeface="Wingdings" panose="05000000000000000000" pitchFamily="2" charset="2"/>
              <a:buChar char="Ø"/>
            </a:pPr>
            <a:r>
              <a:rPr lang="tr-TR" sz="2800" b="1" dirty="0" smtClean="0"/>
              <a:t>Uyluk</a:t>
            </a:r>
            <a:r>
              <a:rPr lang="tr-TR" sz="2800" dirty="0" smtClean="0"/>
              <a:t> :Bacak atardamarı baskı yeri</a:t>
            </a:r>
            <a:endParaRPr lang="tr-TR" sz="2800" dirty="0"/>
          </a:p>
        </p:txBody>
      </p:sp>
      <p:sp>
        <p:nvSpPr>
          <p:cNvPr id="5" name="Başlık 1"/>
          <p:cNvSpPr>
            <a:spLocks noGrp="1"/>
          </p:cNvSpPr>
          <p:nvPr>
            <p:ph type="title"/>
          </p:nvPr>
        </p:nvSpPr>
        <p:spPr>
          <a:xfrm>
            <a:off x="0" y="0"/>
            <a:ext cx="9144000" cy="1143000"/>
          </a:xfrm>
        </p:spPr>
        <p:txBody>
          <a:bodyPr>
            <a:normAutofit/>
          </a:bodyPr>
          <a:lstStyle/>
          <a:p>
            <a:r>
              <a:rPr lang="tr-TR" sz="2800" b="1" dirty="0" smtClean="0">
                <a:solidFill>
                  <a:schemeClr val="tx1"/>
                </a:solidFill>
              </a:rPr>
              <a:t>                KANAMALARDA YAPILMASI GEREKENLER</a:t>
            </a:r>
            <a:endParaRPr lang="tr-TR" sz="2800" b="1" dirty="0">
              <a:solidFill>
                <a:schemeClr val="tx1"/>
              </a:solidFill>
            </a:endParaRPr>
          </a:p>
        </p:txBody>
      </p:sp>
    </p:spTree>
    <p:extLst>
      <p:ext uri="{BB962C8B-B14F-4D97-AF65-F5344CB8AC3E}">
        <p14:creationId xmlns:p14="http://schemas.microsoft.com/office/powerpoint/2010/main" val="37843059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zeytinburnumagder\Desktop\İLK YARDIM\f363859ba367c04e0f96f2d9724d0bbb_130521668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7488832" cy="5281567"/>
          </a:xfrm>
          <a:prstGeom prst="rect">
            <a:avLst/>
          </a:prstGeom>
          <a:noFill/>
          <a:extLst>
            <a:ext uri="{909E8E84-426E-40DD-AFC4-6F175D3DCCD1}">
              <a14:hiddenFill xmlns:a14="http://schemas.microsoft.com/office/drawing/2010/main">
                <a:solidFill>
                  <a:srgbClr val="FFFFFF"/>
                </a:solidFill>
              </a14:hiddenFill>
            </a:ext>
          </a:extLst>
        </p:spPr>
      </p:pic>
      <p:sp>
        <p:nvSpPr>
          <p:cNvPr id="5" name="Başlık 1"/>
          <p:cNvSpPr>
            <a:spLocks noGrp="1"/>
          </p:cNvSpPr>
          <p:nvPr>
            <p:ph type="title"/>
          </p:nvPr>
        </p:nvSpPr>
        <p:spPr>
          <a:xfrm>
            <a:off x="0" y="0"/>
            <a:ext cx="9144000" cy="1143000"/>
          </a:xfrm>
        </p:spPr>
        <p:txBody>
          <a:bodyPr>
            <a:normAutofit/>
          </a:bodyPr>
          <a:lstStyle/>
          <a:p>
            <a:r>
              <a:rPr lang="tr-TR" sz="2800" b="1" dirty="0" smtClean="0">
                <a:solidFill>
                  <a:schemeClr val="tx1"/>
                </a:solidFill>
              </a:rPr>
              <a:t>                             VÜCUTTAKİ BASI NOKTALARI</a:t>
            </a:r>
            <a:endParaRPr lang="tr-TR" sz="2800" b="1" dirty="0">
              <a:solidFill>
                <a:schemeClr val="tx1"/>
              </a:solidFill>
            </a:endParaRPr>
          </a:p>
        </p:txBody>
      </p:sp>
    </p:spTree>
    <p:extLst>
      <p:ext uri="{BB962C8B-B14F-4D97-AF65-F5344CB8AC3E}">
        <p14:creationId xmlns:p14="http://schemas.microsoft.com/office/powerpoint/2010/main" val="22238533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556792"/>
            <a:ext cx="9144000" cy="5301208"/>
          </a:xfrm>
        </p:spPr>
        <p:txBody>
          <a:bodyPr>
            <a:normAutofit lnSpcReduction="10000"/>
          </a:bodyPr>
          <a:lstStyle/>
          <a:p>
            <a:pPr>
              <a:buFont typeface="Wingdings" panose="05000000000000000000" pitchFamily="2" charset="2"/>
              <a:buChar char="Ø"/>
            </a:pPr>
            <a:r>
              <a:rPr lang="tr-TR" dirty="0" smtClean="0"/>
              <a:t>Çok sayıda yaralı varsa, yalnızsanız yaralıyı güç koşullarda bir yere taşıyacaksanız, uzuv kopması  varsa veya baskı noktalarına baskı uygulamak yeterli olmuyorsa </a:t>
            </a:r>
            <a:r>
              <a:rPr lang="tr-TR" b="1" dirty="0" smtClean="0"/>
              <a:t>boğucu sargı(turnike) uygulayabilirsiniz.</a:t>
            </a:r>
          </a:p>
          <a:p>
            <a:pPr>
              <a:buFont typeface="Wingdings" panose="05000000000000000000" pitchFamily="2" charset="2"/>
              <a:buChar char="Ø"/>
            </a:pPr>
            <a:r>
              <a:rPr lang="tr-TR" dirty="0" smtClean="0"/>
              <a:t>Turnike, kol ve uyluk gibi tek kemikli bölgelere uygulanır.</a:t>
            </a:r>
          </a:p>
          <a:p>
            <a:pPr marL="0" indent="0">
              <a:buNone/>
            </a:pPr>
            <a:r>
              <a:rPr lang="tr-TR" dirty="0"/>
              <a:t> </a:t>
            </a:r>
            <a:r>
              <a:rPr lang="tr-TR" dirty="0" smtClean="0"/>
              <a:t>Turnikeyi uygularken  8-10 cm geniş bir bezi kanayan bölgenin üzerindeki  tek kemikli bölgeye dolayıp düğmeleyin.  (İp, tel gibi kesici malzemeler kullanmayın.) Düğümün üzerine bir turnike çubuğu yerleştirin. Çubuğu da düğümleyin ve kanama duruncaya kadar turnike çubuğunu çevirip çubuğu sabitleyin. Kişinin üzerine adı ve turnikenin uygulandığı zamanı yazın ve iğneleyin. Uzun süreli kanamalardaki turnike uygulamalarında kanayan bölgeye göre 15-20 dakikada bir turnikeyi gevşetin, sonra tekrar sın. Turnike uygulanan bölgenin üzerini örtmeyin.</a:t>
            </a:r>
            <a:endParaRPr lang="tr-TR" dirty="0"/>
          </a:p>
        </p:txBody>
      </p:sp>
      <p:sp>
        <p:nvSpPr>
          <p:cNvPr id="4" name="Başlık 1"/>
          <p:cNvSpPr>
            <a:spLocks noGrp="1"/>
          </p:cNvSpPr>
          <p:nvPr>
            <p:ph type="title"/>
          </p:nvPr>
        </p:nvSpPr>
        <p:spPr>
          <a:xfrm>
            <a:off x="0" y="0"/>
            <a:ext cx="9144000" cy="1143000"/>
          </a:xfrm>
        </p:spPr>
        <p:txBody>
          <a:bodyPr>
            <a:normAutofit/>
          </a:bodyPr>
          <a:lstStyle/>
          <a:p>
            <a:r>
              <a:rPr lang="tr-TR" sz="2800" b="1" dirty="0" smtClean="0">
                <a:solidFill>
                  <a:schemeClr val="tx1"/>
                </a:solidFill>
              </a:rPr>
              <a:t>                KANAMALARDA TURNİKE UYGULAMASI</a:t>
            </a:r>
            <a:endParaRPr lang="tr-TR" sz="2800" b="1" dirty="0">
              <a:solidFill>
                <a:schemeClr val="tx1"/>
              </a:solidFill>
            </a:endParaRPr>
          </a:p>
        </p:txBody>
      </p:sp>
    </p:spTree>
    <p:extLst>
      <p:ext uri="{BB962C8B-B14F-4D97-AF65-F5344CB8AC3E}">
        <p14:creationId xmlns:p14="http://schemas.microsoft.com/office/powerpoint/2010/main" val="1052281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8823"/>
            <a:ext cx="9144000" cy="1033913"/>
          </a:xfrm>
        </p:spPr>
        <p:txBody>
          <a:bodyPr/>
          <a:lstStyle/>
          <a:p>
            <a:r>
              <a:rPr lang="tr-TR" b="1" dirty="0" smtClean="0">
                <a:solidFill>
                  <a:srgbClr val="FF0000"/>
                </a:solidFill>
              </a:rPr>
              <a:t>                     </a:t>
            </a:r>
            <a:r>
              <a:rPr lang="tr-TR" sz="2800" b="1" dirty="0" smtClean="0">
                <a:solidFill>
                  <a:schemeClr val="tx1"/>
                </a:solidFill>
              </a:rPr>
              <a:t>KURTARMA</a:t>
            </a:r>
            <a:endParaRPr lang="tr-TR" sz="2800" b="1" dirty="0">
              <a:solidFill>
                <a:schemeClr val="tx1"/>
              </a:solidFill>
            </a:endParaRPr>
          </a:p>
        </p:txBody>
      </p:sp>
      <p:sp>
        <p:nvSpPr>
          <p:cNvPr id="3" name="İçerik Yer Tutucusu 2"/>
          <p:cNvSpPr>
            <a:spLocks noGrp="1"/>
          </p:cNvSpPr>
          <p:nvPr>
            <p:ph idx="1"/>
          </p:nvPr>
        </p:nvSpPr>
        <p:spPr>
          <a:xfrm>
            <a:off x="251520" y="1556792"/>
            <a:ext cx="8640960" cy="4968552"/>
          </a:xfrm>
        </p:spPr>
        <p:txBody>
          <a:bodyPr>
            <a:normAutofit fontScale="92500" lnSpcReduction="20000"/>
          </a:bodyPr>
          <a:lstStyle/>
          <a:p>
            <a:pPr>
              <a:buFont typeface="Wingdings" pitchFamily="2" charset="2"/>
              <a:buChar char="Ø"/>
            </a:pPr>
            <a:r>
              <a:rPr lang="tr-TR" sz="2600" dirty="0" smtClean="0">
                <a:solidFill>
                  <a:schemeClr val="tx1">
                    <a:lumMod val="95000"/>
                    <a:lumOff val="5000"/>
                  </a:schemeClr>
                </a:solidFill>
              </a:rPr>
              <a:t>İlk yardımcı, acil yardım ekipleri gelinceye kadar, hasta/yaralılara hızlı ve sakin bir şekilde müdahale etmelidir</a:t>
            </a:r>
            <a:r>
              <a:rPr lang="tr-TR" sz="2600" dirty="0" smtClean="0"/>
              <a:t>.</a:t>
            </a:r>
          </a:p>
          <a:p>
            <a:pPr>
              <a:buFont typeface="Wingdings" pitchFamily="2" charset="2"/>
              <a:buChar char="Ø"/>
            </a:pPr>
            <a:r>
              <a:rPr lang="tr-TR" sz="2600" dirty="0" smtClean="0">
                <a:solidFill>
                  <a:schemeClr val="tx1">
                    <a:lumMod val="95000"/>
                    <a:lumOff val="5000"/>
                  </a:schemeClr>
                </a:solidFill>
              </a:rPr>
              <a:t>Olay yeri değerlendirildikten ve ilkyardımcı ile yaralıların hayatlarını tehlikeye soka bilecek unsurları ortadan kaldırıldıktan sonra yaralıların durumları değerlendirilmeye başlanır.</a:t>
            </a:r>
          </a:p>
          <a:p>
            <a:pPr>
              <a:buFont typeface="Wingdings" pitchFamily="2" charset="2"/>
              <a:buChar char="Ø"/>
            </a:pPr>
            <a:r>
              <a:rPr lang="tr-TR" sz="2600" dirty="0">
                <a:solidFill>
                  <a:schemeClr val="tx1">
                    <a:lumMod val="95000"/>
                    <a:lumOff val="5000"/>
                  </a:schemeClr>
                </a:solidFill>
              </a:rPr>
              <a:t>Hasta/yaralıların en uygun yöntemlerle en yakın sağlık kuruluşuna sevk edilmesini sağlamak için </a:t>
            </a:r>
            <a:r>
              <a:rPr lang="tr-TR" sz="2600" dirty="0">
                <a:solidFill>
                  <a:srgbClr val="FF0000"/>
                </a:solidFill>
              </a:rPr>
              <a:t>112</a:t>
            </a:r>
            <a:r>
              <a:rPr lang="tr-TR" sz="2600" dirty="0">
                <a:solidFill>
                  <a:schemeClr val="tx1">
                    <a:lumMod val="95000"/>
                    <a:lumOff val="5000"/>
                  </a:schemeClr>
                </a:solidFill>
              </a:rPr>
              <a:t>’yi arayarak yardım çağırmalı,</a:t>
            </a:r>
          </a:p>
          <a:p>
            <a:pPr>
              <a:buFont typeface="Wingdings" pitchFamily="2" charset="2"/>
              <a:buChar char="Ø"/>
            </a:pPr>
            <a:r>
              <a:rPr lang="tr-TR" sz="2600" dirty="0">
                <a:solidFill>
                  <a:schemeClr val="tx1">
                    <a:lumMod val="95000"/>
                    <a:lumOff val="5000"/>
                  </a:schemeClr>
                </a:solidFill>
              </a:rPr>
              <a:t>Hasta/yaralıların durumunu değerlendirmeli ve önce müdahale edilecekleri </a:t>
            </a:r>
            <a:r>
              <a:rPr lang="tr-TR" sz="2600" dirty="0" smtClean="0">
                <a:solidFill>
                  <a:schemeClr val="tx1">
                    <a:lumMod val="95000"/>
                    <a:lumOff val="5000"/>
                  </a:schemeClr>
                </a:solidFill>
              </a:rPr>
              <a:t>belirlemeli,Traj </a:t>
            </a:r>
            <a:endParaRPr lang="tr-TR" sz="2600" dirty="0">
              <a:solidFill>
                <a:schemeClr val="tx1">
                  <a:lumMod val="95000"/>
                  <a:lumOff val="5000"/>
                </a:schemeClr>
              </a:solidFill>
            </a:endParaRPr>
          </a:p>
          <a:p>
            <a:pPr>
              <a:buFont typeface="Wingdings" pitchFamily="2" charset="2"/>
              <a:buChar char="Ø"/>
            </a:pPr>
            <a:r>
              <a:rPr lang="tr-TR" sz="2600" dirty="0">
                <a:solidFill>
                  <a:schemeClr val="tx1">
                    <a:lumMod val="95000"/>
                    <a:lumOff val="5000"/>
                  </a:schemeClr>
                </a:solidFill>
              </a:rPr>
              <a:t>Hasta/yaralıları yeni yaralanmalara yol açmamak amacı ile hayati tehlike olmadığı sürece hareket ettirmeden müdahale yapmalı.</a:t>
            </a:r>
          </a:p>
          <a:p>
            <a:pPr>
              <a:buFont typeface="Wingdings" pitchFamily="2" charset="2"/>
              <a:buChar char="Ø"/>
            </a:pPr>
            <a:r>
              <a:rPr lang="tr-TR" sz="2600" dirty="0">
                <a:solidFill>
                  <a:schemeClr val="tx1">
                    <a:lumMod val="95000"/>
                    <a:lumOff val="5000"/>
                  </a:schemeClr>
                </a:solidFill>
              </a:rPr>
              <a:t>Hasta/yaralıların korku ve endişelerini gidermelidir.</a:t>
            </a:r>
          </a:p>
          <a:p>
            <a:pPr>
              <a:buFont typeface="Wingdings" pitchFamily="2" charset="2"/>
              <a:buChar char="Ø"/>
            </a:pPr>
            <a:endParaRPr lang="tr-TR" sz="2600" dirty="0" smtClean="0">
              <a:solidFill>
                <a:schemeClr val="tx1">
                  <a:lumMod val="95000"/>
                  <a:lumOff val="5000"/>
                </a:schemeClr>
              </a:solidFill>
            </a:endParaRPr>
          </a:p>
          <a:p>
            <a:pPr>
              <a:buFont typeface="Wingdings" pitchFamily="2" charset="2"/>
              <a:buChar char="Ø"/>
            </a:pPr>
            <a:endParaRPr lang="tr-TR" b="1" dirty="0">
              <a:solidFill>
                <a:schemeClr val="tx1">
                  <a:lumMod val="95000"/>
                  <a:lumOff val="5000"/>
                </a:schemeClr>
              </a:solidFill>
            </a:endParaRPr>
          </a:p>
        </p:txBody>
      </p:sp>
    </p:spTree>
    <p:extLst>
      <p:ext uri="{BB962C8B-B14F-4D97-AF65-F5344CB8AC3E}">
        <p14:creationId xmlns:p14="http://schemas.microsoft.com/office/powerpoint/2010/main" val="19937688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a:xfrm>
            <a:off x="0" y="0"/>
            <a:ext cx="9144000" cy="1143000"/>
          </a:xfrm>
        </p:spPr>
        <p:txBody>
          <a:bodyPr>
            <a:normAutofit/>
          </a:bodyPr>
          <a:lstStyle/>
          <a:p>
            <a:r>
              <a:rPr lang="tr-TR" sz="2800" b="1" dirty="0" smtClean="0">
                <a:solidFill>
                  <a:schemeClr val="tx1"/>
                </a:solidFill>
              </a:rPr>
              <a:t>                KANAMALARDA TURNİKE UYGULAMASI</a:t>
            </a:r>
            <a:endParaRPr lang="tr-TR" sz="2800" b="1" dirty="0">
              <a:solidFill>
                <a:schemeClr val="tx1"/>
              </a:solidFill>
            </a:endParaRPr>
          </a:p>
        </p:txBody>
      </p:sp>
      <p:sp>
        <p:nvSpPr>
          <p:cNvPr id="2" name="İçerik Yer Tutucusu 1"/>
          <p:cNvSpPr>
            <a:spLocks noGrp="1"/>
          </p:cNvSpPr>
          <p:nvPr>
            <p:ph idx="1"/>
          </p:nvPr>
        </p:nvSpPr>
        <p:spPr>
          <a:xfrm>
            <a:off x="0" y="1268760"/>
            <a:ext cx="9144000" cy="504056"/>
          </a:xfrm>
        </p:spPr>
        <p:txBody>
          <a:bodyPr/>
          <a:lstStyle/>
          <a:p>
            <a:pPr>
              <a:buFont typeface="Wingdings" panose="05000000000000000000" pitchFamily="2" charset="2"/>
              <a:buChar char="Ø"/>
            </a:pPr>
            <a:r>
              <a:rPr lang="tr-TR" dirty="0" smtClean="0"/>
              <a:t>Yaşam bulgularını sık aralıklarla (2-3 dk. bir)değerlendirin </a:t>
            </a:r>
            <a:endParaRPr lang="tr-TR" dirty="0"/>
          </a:p>
        </p:txBody>
      </p:sp>
      <p:pic>
        <p:nvPicPr>
          <p:cNvPr id="1027" name="Picture 3" descr="C:\Users\zeytinburnumagder\Desktop\Turnike-696x6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93404"/>
            <a:ext cx="8904134" cy="4351920"/>
          </a:xfrm>
          <a:prstGeom prst="rect">
            <a:avLst/>
          </a:prstGeom>
          <a:noFill/>
          <a:extLst>
            <a:ext uri="{909E8E84-426E-40DD-AFC4-6F175D3DCCD1}">
              <a14:hiddenFill xmlns:a14="http://schemas.microsoft.com/office/drawing/2010/main">
                <a:solidFill>
                  <a:srgbClr val="FFFFFF"/>
                </a:solidFill>
              </a14:hiddenFill>
            </a:ext>
          </a:extLst>
        </p:spPr>
      </p:pic>
      <p:sp>
        <p:nvSpPr>
          <p:cNvPr id="6" name="Başlık 1"/>
          <p:cNvSpPr txBox="1">
            <a:spLocks/>
          </p:cNvSpPr>
          <p:nvPr/>
        </p:nvSpPr>
        <p:spPr>
          <a:xfrm>
            <a:off x="11654" y="1421904"/>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solidFill>
                  <a:schemeClr val="tx1"/>
                </a:solidFill>
              </a:rPr>
              <a:t>                </a:t>
            </a:r>
            <a:endParaRPr lang="tr-TR" sz="2800" b="1" dirty="0">
              <a:solidFill>
                <a:schemeClr val="tx1"/>
              </a:solidFill>
            </a:endParaRPr>
          </a:p>
        </p:txBody>
      </p:sp>
      <p:sp>
        <p:nvSpPr>
          <p:cNvPr id="7" name="İçerik Yer Tutucusu 1"/>
          <p:cNvSpPr txBox="1">
            <a:spLocks/>
          </p:cNvSpPr>
          <p:nvPr/>
        </p:nvSpPr>
        <p:spPr>
          <a:xfrm>
            <a:off x="-18612" y="6345324"/>
            <a:ext cx="9631172" cy="396044"/>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panose="05000000000000000000" pitchFamily="2" charset="2"/>
              <a:buChar char="Ø"/>
            </a:pPr>
            <a:r>
              <a:rPr lang="tr-TR" sz="2000" dirty="0" smtClean="0"/>
              <a:t>Turnike uyguladığınız saati belirten bir notu yaralı ’ile birlikte hastaneye ulaştırın</a:t>
            </a:r>
            <a:endParaRPr lang="tr-TR" sz="2000" dirty="0"/>
          </a:p>
        </p:txBody>
      </p:sp>
    </p:spTree>
    <p:extLst>
      <p:ext uri="{BB962C8B-B14F-4D97-AF65-F5344CB8AC3E}">
        <p14:creationId xmlns:p14="http://schemas.microsoft.com/office/powerpoint/2010/main" val="32167363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484784"/>
            <a:ext cx="9144000" cy="4839816"/>
          </a:xfrm>
        </p:spPr>
        <p:txBody>
          <a:bodyPr/>
          <a:lstStyle/>
          <a:p>
            <a:pPr>
              <a:buFont typeface="Wingdings" panose="05000000000000000000" pitchFamily="2" charset="2"/>
              <a:buChar char="Ø"/>
            </a:pPr>
            <a:r>
              <a:rPr lang="tr-TR" dirty="0" smtClean="0"/>
              <a:t>Turnike, kanamanın durdurulamadığı durumlarda başvurulacak en son uygulamadır. Ancak eskisi kadar sık uygulanmayacaktır. Çünkü uzun süreli turnike uygulaması doku hasarlarına ya da uzuv kaybına neden olur.</a:t>
            </a:r>
            <a:endParaRPr lang="tr-TR" dirty="0"/>
          </a:p>
          <a:p>
            <a:pPr>
              <a:buFont typeface="Wingdings" panose="05000000000000000000" pitchFamily="2" charset="2"/>
              <a:buChar char="Ø"/>
            </a:pPr>
            <a:endParaRPr lang="tr-TR" dirty="0"/>
          </a:p>
        </p:txBody>
      </p:sp>
      <p:sp>
        <p:nvSpPr>
          <p:cNvPr id="4" name="Başlık 1"/>
          <p:cNvSpPr>
            <a:spLocks noGrp="1"/>
          </p:cNvSpPr>
          <p:nvPr>
            <p:ph type="title"/>
          </p:nvPr>
        </p:nvSpPr>
        <p:spPr>
          <a:xfrm>
            <a:off x="0" y="0"/>
            <a:ext cx="9144000" cy="1143000"/>
          </a:xfrm>
        </p:spPr>
        <p:txBody>
          <a:bodyPr>
            <a:normAutofit/>
          </a:bodyPr>
          <a:lstStyle/>
          <a:p>
            <a:r>
              <a:rPr lang="tr-TR" sz="2800" b="1" dirty="0" smtClean="0">
                <a:solidFill>
                  <a:schemeClr val="tx1"/>
                </a:solidFill>
              </a:rPr>
              <a:t>                KANAMALARDA TURNİKE UYGULAMASI</a:t>
            </a:r>
            <a:endParaRPr lang="tr-TR" sz="2800" b="1" dirty="0">
              <a:solidFill>
                <a:schemeClr val="tx1"/>
              </a:solidFill>
            </a:endParaRPr>
          </a:p>
        </p:txBody>
      </p:sp>
    </p:spTree>
    <p:extLst>
      <p:ext uri="{BB962C8B-B14F-4D97-AF65-F5344CB8AC3E}">
        <p14:creationId xmlns:p14="http://schemas.microsoft.com/office/powerpoint/2010/main" val="22076544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340768"/>
            <a:ext cx="9144000" cy="5517232"/>
          </a:xfrm>
        </p:spPr>
        <p:txBody>
          <a:bodyPr>
            <a:normAutofit/>
          </a:bodyPr>
          <a:lstStyle/>
          <a:p>
            <a:pPr>
              <a:buFont typeface="Wingdings" panose="05000000000000000000" pitchFamily="2" charset="2"/>
              <a:buChar char="Ø"/>
            </a:pPr>
            <a:r>
              <a:rPr lang="tr-TR" b="1" dirty="0" smtClean="0">
                <a:solidFill>
                  <a:srgbClr val="FF0000"/>
                </a:solidFill>
              </a:rPr>
              <a:t>Şok nedir?</a:t>
            </a:r>
          </a:p>
          <a:p>
            <a:pPr>
              <a:buFont typeface="Wingdings" panose="05000000000000000000" pitchFamily="2" charset="2"/>
              <a:buChar char="Ø"/>
            </a:pPr>
            <a:r>
              <a:rPr lang="tr-TR" dirty="0" smtClean="0"/>
              <a:t>Şok, kalp –damar sisteminin yaşamsal organlara uygun oranda kanlanma yapmaması nedeniyle ortaya çıkan ve tansiyon düşüklüğü ile seyreden bir </a:t>
            </a:r>
            <a:r>
              <a:rPr lang="tr-TR" b="1" dirty="0" smtClean="0"/>
              <a:t>akut dolaşım yetmezliğidir.</a:t>
            </a:r>
          </a:p>
          <a:p>
            <a:pPr marL="0" indent="0">
              <a:buNone/>
            </a:pPr>
            <a:r>
              <a:rPr lang="tr-TR" b="1" dirty="0"/>
              <a:t> </a:t>
            </a:r>
            <a:r>
              <a:rPr lang="tr-TR" b="1" dirty="0" smtClean="0">
                <a:solidFill>
                  <a:srgbClr val="FF0000"/>
                </a:solidFill>
              </a:rPr>
              <a:t>Şokun Çeşitleri</a:t>
            </a:r>
          </a:p>
          <a:p>
            <a:pPr>
              <a:buFont typeface="Wingdings" panose="05000000000000000000" pitchFamily="2" charset="2"/>
              <a:buChar char="Ø"/>
            </a:pPr>
            <a:r>
              <a:rPr lang="tr-TR" dirty="0" smtClean="0"/>
              <a:t>Kardionjenik şok( Kalp kökenli)</a:t>
            </a:r>
          </a:p>
          <a:p>
            <a:pPr>
              <a:buFont typeface="Wingdings" panose="05000000000000000000" pitchFamily="2" charset="2"/>
              <a:buChar char="Ø"/>
            </a:pPr>
            <a:r>
              <a:rPr lang="tr-TR" dirty="0" smtClean="0"/>
              <a:t>Hipovolemik Şok( sıvı eksikliği)</a:t>
            </a:r>
          </a:p>
          <a:p>
            <a:pPr>
              <a:buFont typeface="Wingdings" panose="05000000000000000000" pitchFamily="2" charset="2"/>
              <a:buChar char="Ø"/>
            </a:pPr>
            <a:r>
              <a:rPr lang="tr-TR" dirty="0" smtClean="0"/>
              <a:t>Toksik şok (Zehirlenme ile ilgili)</a:t>
            </a:r>
          </a:p>
          <a:p>
            <a:pPr>
              <a:buFont typeface="Wingdings" panose="05000000000000000000" pitchFamily="2" charset="2"/>
              <a:buChar char="Ø"/>
            </a:pPr>
            <a:r>
              <a:rPr lang="tr-TR" dirty="0" smtClean="0"/>
              <a:t>Anaflakit şok (Alerjik )</a:t>
            </a:r>
          </a:p>
          <a:p>
            <a:pPr>
              <a:buFont typeface="Wingdings" panose="05000000000000000000" pitchFamily="2" charset="2"/>
              <a:buChar char="Ø"/>
            </a:pPr>
            <a:endParaRPr lang="tr-TR" dirty="0" smtClean="0"/>
          </a:p>
        </p:txBody>
      </p:sp>
      <p:sp>
        <p:nvSpPr>
          <p:cNvPr id="4" name="Başlık 1"/>
          <p:cNvSpPr>
            <a:spLocks noGrp="1"/>
          </p:cNvSpPr>
          <p:nvPr>
            <p:ph type="title"/>
          </p:nvPr>
        </p:nvSpPr>
        <p:spPr>
          <a:xfrm>
            <a:off x="0" y="0"/>
            <a:ext cx="9144000" cy="1143000"/>
          </a:xfrm>
        </p:spPr>
        <p:txBody>
          <a:bodyPr>
            <a:normAutofit/>
          </a:bodyPr>
          <a:lstStyle/>
          <a:p>
            <a:r>
              <a:rPr lang="tr-TR" sz="2800" b="1" dirty="0" smtClean="0">
                <a:solidFill>
                  <a:schemeClr val="tx1"/>
                </a:solidFill>
              </a:rPr>
              <a:t>                                                     ŞOK</a:t>
            </a:r>
            <a:endParaRPr lang="tr-TR" sz="2800" b="1" dirty="0">
              <a:solidFill>
                <a:schemeClr val="tx1"/>
              </a:solidFill>
            </a:endParaRPr>
          </a:p>
        </p:txBody>
      </p:sp>
    </p:spTree>
    <p:extLst>
      <p:ext uri="{BB962C8B-B14F-4D97-AF65-F5344CB8AC3E}">
        <p14:creationId xmlns:p14="http://schemas.microsoft.com/office/powerpoint/2010/main" val="34516171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340768"/>
            <a:ext cx="9036496" cy="5517232"/>
          </a:xfrm>
        </p:spPr>
        <p:txBody>
          <a:bodyPr/>
          <a:lstStyle/>
          <a:p>
            <a:pPr>
              <a:buFont typeface="Wingdings" panose="05000000000000000000" pitchFamily="2" charset="2"/>
              <a:buChar char="Ø"/>
            </a:pPr>
            <a:r>
              <a:rPr lang="tr-TR" b="1" dirty="0">
                <a:solidFill>
                  <a:srgbClr val="FF0000"/>
                </a:solidFill>
              </a:rPr>
              <a:t>Şokta</a:t>
            </a:r>
          </a:p>
          <a:p>
            <a:pPr>
              <a:buFont typeface="Wingdings" panose="05000000000000000000" pitchFamily="2" charset="2"/>
              <a:buChar char="Ø"/>
            </a:pPr>
            <a:r>
              <a:rPr lang="tr-TR" dirty="0"/>
              <a:t>Cilt soğuk, soluk ve nemlidir.</a:t>
            </a:r>
          </a:p>
          <a:p>
            <a:pPr>
              <a:buFont typeface="Wingdings" panose="05000000000000000000" pitchFamily="2" charset="2"/>
              <a:buChar char="Ø"/>
            </a:pPr>
            <a:r>
              <a:rPr lang="tr-TR" dirty="0"/>
              <a:t>Hızlı ve zayıf nabız.</a:t>
            </a:r>
          </a:p>
          <a:p>
            <a:pPr>
              <a:buFont typeface="Wingdings" panose="05000000000000000000" pitchFamily="2" charset="2"/>
              <a:buChar char="Ø"/>
            </a:pPr>
            <a:r>
              <a:rPr lang="tr-TR" dirty="0"/>
              <a:t>Hızlı ve yüzeysel solunum.</a:t>
            </a:r>
          </a:p>
          <a:p>
            <a:pPr>
              <a:buFont typeface="Wingdings" panose="05000000000000000000" pitchFamily="2" charset="2"/>
              <a:buChar char="Ø"/>
            </a:pPr>
            <a:r>
              <a:rPr lang="tr-TR" dirty="0"/>
              <a:t>Kan basıncında düşme.</a:t>
            </a:r>
          </a:p>
          <a:p>
            <a:pPr>
              <a:buFont typeface="Wingdings" panose="05000000000000000000" pitchFamily="2" charset="2"/>
              <a:buChar char="Ø"/>
            </a:pPr>
            <a:r>
              <a:rPr lang="tr-TR" dirty="0"/>
              <a:t>Huzursuzluk , halsizlik , endişe.</a:t>
            </a:r>
          </a:p>
          <a:p>
            <a:pPr>
              <a:buFont typeface="Wingdings" panose="05000000000000000000" pitchFamily="2" charset="2"/>
              <a:buChar char="Ø"/>
            </a:pPr>
            <a:r>
              <a:rPr lang="tr-TR" dirty="0"/>
              <a:t>Susuzluk hissi.</a:t>
            </a:r>
          </a:p>
          <a:p>
            <a:pPr>
              <a:buFont typeface="Wingdings" panose="05000000000000000000" pitchFamily="2" charset="2"/>
              <a:buChar char="Ø"/>
            </a:pPr>
            <a:r>
              <a:rPr lang="tr-TR" dirty="0"/>
              <a:t>Dudak çevresinde solukluk ve morarma.</a:t>
            </a:r>
          </a:p>
          <a:p>
            <a:pPr>
              <a:buFont typeface="Wingdings" panose="05000000000000000000" pitchFamily="2" charset="2"/>
              <a:buChar char="Ø"/>
            </a:pPr>
            <a:r>
              <a:rPr lang="tr-TR" dirty="0"/>
              <a:t>Bilinç seviyesinde azalma.</a:t>
            </a:r>
          </a:p>
          <a:p>
            <a:endParaRPr lang="tr-TR" dirty="0"/>
          </a:p>
        </p:txBody>
      </p:sp>
      <p:sp>
        <p:nvSpPr>
          <p:cNvPr id="4" name="Başlık 1"/>
          <p:cNvSpPr>
            <a:spLocks noGrp="1"/>
          </p:cNvSpPr>
          <p:nvPr>
            <p:ph type="title"/>
          </p:nvPr>
        </p:nvSpPr>
        <p:spPr>
          <a:xfrm>
            <a:off x="0" y="0"/>
            <a:ext cx="9144000" cy="1143000"/>
          </a:xfrm>
        </p:spPr>
        <p:txBody>
          <a:bodyPr>
            <a:normAutofit/>
          </a:bodyPr>
          <a:lstStyle/>
          <a:p>
            <a:r>
              <a:rPr lang="tr-TR" sz="2800" b="1" dirty="0" smtClean="0">
                <a:solidFill>
                  <a:schemeClr val="tx1"/>
                </a:solidFill>
              </a:rPr>
              <a:t>                                                     ŞOK</a:t>
            </a:r>
            <a:endParaRPr lang="tr-TR" sz="2800" b="1" dirty="0">
              <a:solidFill>
                <a:schemeClr val="tx1"/>
              </a:solidFill>
            </a:endParaRPr>
          </a:p>
        </p:txBody>
      </p:sp>
      <p:pic>
        <p:nvPicPr>
          <p:cNvPr id="1026" name="Picture 2" descr="C:\Users\zeytinburnumagder\Desktop\İLK YARDIM\sok ilk yard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8398" y="1772816"/>
            <a:ext cx="4024910"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7021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412776"/>
            <a:ext cx="9144000" cy="5445224"/>
          </a:xfrm>
        </p:spPr>
        <p:txBody>
          <a:bodyPr>
            <a:normAutofit fontScale="92500"/>
          </a:bodyPr>
          <a:lstStyle/>
          <a:p>
            <a:pPr>
              <a:buFont typeface="Wingdings" panose="05000000000000000000" pitchFamily="2" charset="2"/>
              <a:buChar char="Ø"/>
            </a:pPr>
            <a:r>
              <a:rPr lang="tr-TR" b="1" dirty="0" smtClean="0">
                <a:solidFill>
                  <a:srgbClr val="FF0000"/>
                </a:solidFill>
              </a:rPr>
              <a:t>Şokta yapılmaması gerekenler;</a:t>
            </a:r>
          </a:p>
          <a:p>
            <a:pPr>
              <a:buFont typeface="Wingdings" panose="05000000000000000000" pitchFamily="2" charset="2"/>
              <a:buChar char="Ø"/>
            </a:pPr>
            <a:r>
              <a:rPr lang="tr-TR" dirty="0" smtClean="0"/>
              <a:t>Çevre güvenliğini sağlayıp , yardım çağırın</a:t>
            </a:r>
            <a:r>
              <a:rPr lang="tr-TR" b="1" dirty="0" smtClean="0">
                <a:solidFill>
                  <a:srgbClr val="FF0000"/>
                </a:solidFill>
              </a:rPr>
              <a:t>(112).</a:t>
            </a:r>
          </a:p>
          <a:p>
            <a:pPr>
              <a:buFont typeface="Wingdings" panose="05000000000000000000" pitchFamily="2" charset="2"/>
              <a:buChar char="Ø"/>
            </a:pPr>
            <a:r>
              <a:rPr lang="tr-TR" dirty="0" smtClean="0"/>
              <a:t>Hastayı sakinleşirim. Sırt üstü yatırın. Vücut ısısını korumak </a:t>
            </a:r>
            <a:r>
              <a:rPr lang="tr-TR" b="1" dirty="0" smtClean="0"/>
              <a:t>için üzerini örtün . </a:t>
            </a:r>
            <a:r>
              <a:rPr lang="tr-TR" dirty="0" smtClean="0"/>
              <a:t>Korku ve endişelerini giderecek psikolojik destek sağlayın.</a:t>
            </a:r>
          </a:p>
          <a:p>
            <a:pPr>
              <a:buFont typeface="Wingdings" panose="05000000000000000000" pitchFamily="2" charset="2"/>
              <a:buChar char="Ø"/>
            </a:pPr>
            <a:r>
              <a:rPr lang="tr-TR" dirty="0" smtClean="0"/>
              <a:t>Hava yolunu açın, temiz hava almasını sağlayın.</a:t>
            </a:r>
          </a:p>
          <a:p>
            <a:pPr>
              <a:buFont typeface="Wingdings" panose="05000000000000000000" pitchFamily="2" charset="2"/>
              <a:buChar char="Ø"/>
            </a:pPr>
            <a:r>
              <a:rPr lang="tr-TR" dirty="0" smtClean="0"/>
              <a:t>Hastanın bilinci açıksa hayati organlara daha çok kan gitmesi için ayaklarının altına destek yerleştirerek 30 cm. yukarı kaldırın.</a:t>
            </a:r>
          </a:p>
          <a:p>
            <a:pPr>
              <a:buFont typeface="Wingdings" panose="05000000000000000000" pitchFamily="2" charset="2"/>
              <a:buChar char="Ø"/>
            </a:pPr>
            <a:r>
              <a:rPr lang="tr-TR" dirty="0" smtClean="0"/>
              <a:t>Hastanın bilinci kapalıysa yan yatırın, böylece ağzındaki sıvıların soluk yoluna kaçmasını önleyin.</a:t>
            </a:r>
          </a:p>
          <a:p>
            <a:pPr>
              <a:buFont typeface="Wingdings" panose="05000000000000000000" pitchFamily="2" charset="2"/>
              <a:buChar char="Ø"/>
            </a:pPr>
            <a:r>
              <a:rPr lang="tr-TR" dirty="0" smtClean="0"/>
              <a:t>Yiyecek içecek bir şey vermeyin. Sigara içmesine izin vermeyin.</a:t>
            </a:r>
          </a:p>
          <a:p>
            <a:pPr>
              <a:buFont typeface="Wingdings" panose="05000000000000000000" pitchFamily="2" charset="2"/>
              <a:buChar char="Ø"/>
            </a:pPr>
            <a:r>
              <a:rPr lang="tr-TR" dirty="0" smtClean="0"/>
              <a:t>2-3 dk. bir yaşam bulgularını değerlendirin(bilinç, solunum)</a:t>
            </a:r>
            <a:endParaRPr lang="tr-TR" dirty="0"/>
          </a:p>
          <a:p>
            <a:pPr marL="0" indent="0">
              <a:buNone/>
            </a:pPr>
            <a:endParaRPr lang="tr-TR" b="1" dirty="0"/>
          </a:p>
        </p:txBody>
      </p:sp>
      <p:sp>
        <p:nvSpPr>
          <p:cNvPr id="4" name="Başlık 1"/>
          <p:cNvSpPr>
            <a:spLocks noGrp="1"/>
          </p:cNvSpPr>
          <p:nvPr>
            <p:ph type="title"/>
          </p:nvPr>
        </p:nvSpPr>
        <p:spPr>
          <a:xfrm>
            <a:off x="0" y="0"/>
            <a:ext cx="9144000" cy="1143000"/>
          </a:xfrm>
        </p:spPr>
        <p:txBody>
          <a:bodyPr>
            <a:normAutofit/>
          </a:bodyPr>
          <a:lstStyle/>
          <a:p>
            <a:r>
              <a:rPr lang="tr-TR" sz="2800" b="1" dirty="0" smtClean="0">
                <a:solidFill>
                  <a:schemeClr val="tx1"/>
                </a:solidFill>
              </a:rPr>
              <a:t>                                                     ŞOK</a:t>
            </a:r>
            <a:endParaRPr lang="tr-TR" sz="2800" b="1" dirty="0">
              <a:solidFill>
                <a:schemeClr val="tx1"/>
              </a:solidFill>
            </a:endParaRPr>
          </a:p>
        </p:txBody>
      </p:sp>
    </p:spTree>
    <p:extLst>
      <p:ext uri="{BB962C8B-B14F-4D97-AF65-F5344CB8AC3E}">
        <p14:creationId xmlns:p14="http://schemas.microsoft.com/office/powerpoint/2010/main" val="25186086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556792"/>
            <a:ext cx="9144000" cy="5301208"/>
          </a:xfrm>
        </p:spPr>
        <p:txBody>
          <a:bodyPr>
            <a:normAutofit fontScale="85000" lnSpcReduction="10000"/>
          </a:bodyPr>
          <a:lstStyle/>
          <a:p>
            <a:pPr>
              <a:buFont typeface="Wingdings" panose="05000000000000000000" pitchFamily="2" charset="2"/>
              <a:buChar char="Ø"/>
            </a:pPr>
            <a:r>
              <a:rPr lang="tr-TR" dirty="0" smtClean="0"/>
              <a:t>Omurga 33 adet omurun üst üste dizilmesiyle olmuştur hafif S şekilde kemik çatıdır. Omurga kanalında , amirlik denilen beyinden gelen sinir kitlesi uzanır. Omurilikten çıkıp vücudun çeşitleri ile beyin arasında bilgi taşır. Beyinden gelen emirleri organlara iletir.</a:t>
            </a:r>
          </a:p>
          <a:p>
            <a:pPr>
              <a:buFont typeface="Wingdings" panose="05000000000000000000" pitchFamily="2" charset="2"/>
              <a:buChar char="Ø"/>
            </a:pPr>
            <a:r>
              <a:rPr lang="tr-TR" dirty="0" smtClean="0"/>
              <a:t>Otomobil- motosiklet kazaları , sığı suya atlama sonucu ortaya çıkan yaralanmalar ve yüksekten düşmeler omurga yaralanması olasılığı yüksek olan kazalardır. Bu gibi kazalarda bilinci kapalı her hasta omurga – omurilik yarası kabul edilir.Omurliğin her hangi bir seviyesinde zedelenmeye yol açabilecek bir travma , yaşam boyu kalıcı sakatlıklara yol açabilir . Omurga yaralanmalarında kırıklar ve / veya ezilmeler  gediğinde omirlik etkilenirse felç hatta ölüm meydana gelebilir.</a:t>
            </a:r>
          </a:p>
          <a:p>
            <a:pPr>
              <a:buFont typeface="Wingdings" panose="05000000000000000000" pitchFamily="2" charset="2"/>
              <a:buChar char="Ø"/>
            </a:pPr>
            <a:r>
              <a:rPr lang="tr-TR" dirty="0" smtClean="0"/>
              <a:t>Kırılan kemiğin keskin / sivri uçları sinir veya omuriliğe çok kolay zarar verebilir. Bu nedenle yaralının değerlendirilmesinde öncelikle yaralanan omurga –omurilik yarası olduğu kabul  edilerek yaralıya müdahale edilir. Bu yaklaşım var olan yaralanmaların arttırılmasını ve / veya yaralının ilk yardımcı tarafından yeniden yaralanmamasını sağlayacaktır.</a:t>
            </a:r>
            <a:endParaRPr lang="tr-TR" dirty="0"/>
          </a:p>
        </p:txBody>
      </p:sp>
      <p:sp>
        <p:nvSpPr>
          <p:cNvPr id="4" name="Başlık 1"/>
          <p:cNvSpPr>
            <a:spLocks noGrp="1"/>
          </p:cNvSpPr>
          <p:nvPr>
            <p:ph type="title"/>
          </p:nvPr>
        </p:nvSpPr>
        <p:spPr>
          <a:xfrm>
            <a:off x="0" y="0"/>
            <a:ext cx="9144000" cy="1143000"/>
          </a:xfrm>
        </p:spPr>
        <p:txBody>
          <a:bodyPr>
            <a:normAutofit/>
          </a:bodyPr>
          <a:lstStyle/>
          <a:p>
            <a:r>
              <a:rPr lang="tr-TR" sz="2800" b="1" dirty="0" smtClean="0">
                <a:solidFill>
                  <a:schemeClr val="tx1"/>
                </a:solidFill>
              </a:rPr>
              <a:t>                                OMURGA YARALANMALARI</a:t>
            </a:r>
            <a:endParaRPr lang="tr-TR" sz="2800" b="1" dirty="0">
              <a:solidFill>
                <a:schemeClr val="tx1"/>
              </a:solidFill>
            </a:endParaRPr>
          </a:p>
        </p:txBody>
      </p:sp>
    </p:spTree>
    <p:extLst>
      <p:ext uri="{BB962C8B-B14F-4D97-AF65-F5344CB8AC3E}">
        <p14:creationId xmlns:p14="http://schemas.microsoft.com/office/powerpoint/2010/main" val="25029812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0" y="0"/>
            <a:ext cx="9144000" cy="1143000"/>
          </a:xfrm>
        </p:spPr>
        <p:txBody>
          <a:bodyPr>
            <a:normAutofit/>
          </a:bodyPr>
          <a:lstStyle/>
          <a:p>
            <a:r>
              <a:rPr lang="tr-TR" sz="2800" b="1" dirty="0" smtClean="0">
                <a:solidFill>
                  <a:schemeClr val="tx1"/>
                </a:solidFill>
              </a:rPr>
              <a:t>                                OMURGA YARALANMALARI</a:t>
            </a:r>
            <a:endParaRPr lang="tr-TR" sz="2800" b="1" dirty="0">
              <a:solidFill>
                <a:schemeClr val="tx1"/>
              </a:solidFill>
            </a:endParaRPr>
          </a:p>
        </p:txBody>
      </p:sp>
      <p:pic>
        <p:nvPicPr>
          <p:cNvPr id="2050" name="Picture 2" descr="C:\Users\zeytinburnumagder\Desktop\İLK YARDIM\hqdefaul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9144000"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4035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700808"/>
            <a:ext cx="9144000" cy="5157192"/>
          </a:xfrm>
        </p:spPr>
        <p:txBody>
          <a:bodyPr/>
          <a:lstStyle/>
          <a:p>
            <a:pPr marL="0" indent="0">
              <a:buNone/>
            </a:pPr>
            <a:r>
              <a:rPr lang="tr-TR" b="1" dirty="0" smtClean="0">
                <a:solidFill>
                  <a:srgbClr val="FF0000"/>
                </a:solidFill>
              </a:rPr>
              <a:t>Zorunlu olmadıkça yaralıyı kımıldatmayın!</a:t>
            </a:r>
          </a:p>
          <a:p>
            <a:pPr>
              <a:buFont typeface="Wingdings" panose="05000000000000000000" pitchFamily="2" charset="2"/>
              <a:buChar char="Ø"/>
            </a:pPr>
            <a:r>
              <a:rPr lang="tr-TR" dirty="0" smtClean="0"/>
              <a:t>Öncelikli bilinç ,havayolu açıklığı ve solunum kontrolü yapılmalı ve yardım istenmelidir </a:t>
            </a:r>
            <a:r>
              <a:rPr lang="tr-TR" b="1" dirty="0" smtClean="0">
                <a:solidFill>
                  <a:srgbClr val="FF0000"/>
                </a:solidFill>
              </a:rPr>
              <a:t>(112).</a:t>
            </a:r>
          </a:p>
          <a:p>
            <a:pPr>
              <a:buFont typeface="Wingdings" panose="05000000000000000000" pitchFamily="2" charset="2"/>
              <a:buChar char="Ø"/>
            </a:pPr>
            <a:r>
              <a:rPr lang="tr-TR" dirty="0" smtClean="0"/>
              <a:t>Taşıması zorunlu olduğu durumlarda  yaralı en az 3 kişi tarafından </a:t>
            </a:r>
            <a:r>
              <a:rPr lang="tr-TR" b="1" dirty="0" smtClean="0">
                <a:solidFill>
                  <a:srgbClr val="FF0000"/>
                </a:solidFill>
              </a:rPr>
              <a:t>baş-boyun-gövde</a:t>
            </a:r>
            <a:r>
              <a:rPr lang="tr-TR" dirty="0" smtClean="0">
                <a:solidFill>
                  <a:srgbClr val="FF0000"/>
                </a:solidFill>
              </a:rPr>
              <a:t> </a:t>
            </a:r>
            <a:r>
              <a:rPr lang="tr-TR" dirty="0" smtClean="0"/>
              <a:t>ekseni korunarak taşınmalıdır.</a:t>
            </a:r>
          </a:p>
          <a:p>
            <a:pPr>
              <a:buFont typeface="Wingdings" panose="05000000000000000000" pitchFamily="2" charset="2"/>
              <a:buChar char="Ø"/>
            </a:pPr>
            <a:r>
              <a:rPr lang="tr-TR" dirty="0" smtClean="0"/>
              <a:t>Mümkünse boyunluk kullanılmalı , taşıma sert  düz bir sedye ya da onun yerine tutacak  bir malzeme ile  yapılmalıdır.</a:t>
            </a:r>
          </a:p>
          <a:p>
            <a:pPr>
              <a:buFont typeface="Wingdings" panose="05000000000000000000" pitchFamily="2" charset="2"/>
              <a:buChar char="Ø"/>
            </a:pPr>
            <a:r>
              <a:rPr lang="tr-TR" dirty="0" smtClean="0"/>
              <a:t>Yaralı sedyeye alındıktan sonra destekler kullanılarak baş-boyun – gövde düzleminin korunmasına devam edilmelidir.</a:t>
            </a:r>
          </a:p>
          <a:p>
            <a:pPr>
              <a:buFont typeface="Wingdings" panose="05000000000000000000" pitchFamily="2" charset="2"/>
              <a:buChar char="Ø"/>
            </a:pPr>
            <a:endParaRPr lang="tr-TR" b="1" dirty="0"/>
          </a:p>
        </p:txBody>
      </p:sp>
      <p:sp>
        <p:nvSpPr>
          <p:cNvPr id="4" name="Başlık 1"/>
          <p:cNvSpPr>
            <a:spLocks noGrp="1"/>
          </p:cNvSpPr>
          <p:nvPr>
            <p:ph type="title"/>
          </p:nvPr>
        </p:nvSpPr>
        <p:spPr>
          <a:xfrm>
            <a:off x="0" y="0"/>
            <a:ext cx="9144000" cy="1143000"/>
          </a:xfrm>
        </p:spPr>
        <p:txBody>
          <a:bodyPr>
            <a:normAutofit/>
          </a:bodyPr>
          <a:lstStyle/>
          <a:p>
            <a:r>
              <a:rPr lang="tr-TR" sz="2800" b="1" dirty="0" smtClean="0">
                <a:solidFill>
                  <a:schemeClr val="tx1"/>
                </a:solidFill>
              </a:rPr>
              <a:t>                                OMURGA YARALANMALARI</a:t>
            </a:r>
            <a:endParaRPr lang="tr-TR" sz="2800" b="1" dirty="0">
              <a:solidFill>
                <a:schemeClr val="tx1"/>
              </a:solidFill>
            </a:endParaRPr>
          </a:p>
        </p:txBody>
      </p:sp>
    </p:spTree>
    <p:extLst>
      <p:ext uri="{BB962C8B-B14F-4D97-AF65-F5344CB8AC3E}">
        <p14:creationId xmlns:p14="http://schemas.microsoft.com/office/powerpoint/2010/main" val="22923654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628800"/>
            <a:ext cx="9144000" cy="5229200"/>
          </a:xfrm>
        </p:spPr>
        <p:txBody>
          <a:bodyPr/>
          <a:lstStyle/>
          <a:p>
            <a:pPr>
              <a:buFont typeface="Wingdings" panose="05000000000000000000" pitchFamily="2" charset="2"/>
              <a:buChar char="Ø"/>
            </a:pPr>
            <a:r>
              <a:rPr lang="tr-TR" dirty="0" smtClean="0"/>
              <a:t>Bir travma sonucu ortaya çıkan ve vücudun koruyucu örtülerinin bütünlüğünün bozulması durumu yaralanma olarak değerlendirilmelidir.</a:t>
            </a:r>
          </a:p>
          <a:p>
            <a:pPr marL="0" indent="0">
              <a:buNone/>
            </a:pPr>
            <a:r>
              <a:rPr lang="tr-TR" dirty="0" smtClean="0"/>
              <a:t>    Yaralanmalar</a:t>
            </a:r>
          </a:p>
          <a:p>
            <a:pPr>
              <a:buFont typeface="Wingdings" panose="05000000000000000000" pitchFamily="2" charset="2"/>
              <a:buChar char="Ø"/>
            </a:pPr>
            <a:r>
              <a:rPr lang="tr-TR" dirty="0" smtClean="0"/>
              <a:t>Ağrı </a:t>
            </a:r>
          </a:p>
          <a:p>
            <a:pPr>
              <a:buFont typeface="Wingdings" panose="05000000000000000000" pitchFamily="2" charset="2"/>
              <a:buChar char="Ø"/>
            </a:pPr>
            <a:r>
              <a:rPr lang="tr-TR" dirty="0" smtClean="0"/>
              <a:t>Kanama</a:t>
            </a:r>
          </a:p>
          <a:p>
            <a:pPr>
              <a:buFont typeface="Wingdings" panose="05000000000000000000" pitchFamily="2" charset="2"/>
              <a:buChar char="Ø"/>
            </a:pPr>
            <a:r>
              <a:rPr lang="tr-TR" dirty="0" smtClean="0"/>
              <a:t>Yara kenarlarının ayrılması gibi belirtiler görüle bilir.</a:t>
            </a:r>
          </a:p>
          <a:p>
            <a:pPr marL="0" indent="0">
              <a:buNone/>
            </a:pPr>
            <a:r>
              <a:rPr lang="tr-TR" dirty="0"/>
              <a:t> </a:t>
            </a:r>
            <a:r>
              <a:rPr lang="tr-TR" dirty="0" smtClean="0"/>
              <a:t>Yaralanmalar yüzeysel ( sıyrıklar) olabileceği gibi derin dokuları  etkileyebilir.</a:t>
            </a:r>
            <a:endParaRPr lang="tr-TR" dirty="0"/>
          </a:p>
        </p:txBody>
      </p:sp>
      <p:sp>
        <p:nvSpPr>
          <p:cNvPr id="4" name="Başlık 1"/>
          <p:cNvSpPr>
            <a:spLocks noGrp="1"/>
          </p:cNvSpPr>
          <p:nvPr>
            <p:ph type="title"/>
          </p:nvPr>
        </p:nvSpPr>
        <p:spPr>
          <a:xfrm>
            <a:off x="0" y="0"/>
            <a:ext cx="9144000" cy="1143000"/>
          </a:xfrm>
        </p:spPr>
        <p:txBody>
          <a:bodyPr>
            <a:normAutofit/>
          </a:bodyPr>
          <a:lstStyle/>
          <a:p>
            <a:r>
              <a:rPr lang="tr-TR" sz="2800" b="1" dirty="0" smtClean="0">
                <a:solidFill>
                  <a:schemeClr val="tx1"/>
                </a:solidFill>
              </a:rPr>
              <a:t>                                YARALANMALAR</a:t>
            </a:r>
            <a:endParaRPr lang="tr-TR" sz="2800" b="1" dirty="0">
              <a:solidFill>
                <a:schemeClr val="tx1"/>
              </a:solidFill>
            </a:endParaRPr>
          </a:p>
        </p:txBody>
      </p:sp>
    </p:spTree>
    <p:extLst>
      <p:ext uri="{BB962C8B-B14F-4D97-AF65-F5344CB8AC3E}">
        <p14:creationId xmlns:p14="http://schemas.microsoft.com/office/powerpoint/2010/main" val="37725937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700808"/>
            <a:ext cx="9144000" cy="5157192"/>
          </a:xfrm>
        </p:spPr>
        <p:txBody>
          <a:bodyPr>
            <a:normAutofit/>
          </a:bodyPr>
          <a:lstStyle/>
          <a:p>
            <a:pPr marL="0" indent="0">
              <a:buNone/>
            </a:pPr>
            <a:r>
              <a:rPr lang="tr-TR" dirty="0" smtClean="0">
                <a:solidFill>
                  <a:srgbClr val="FF0000"/>
                </a:solidFill>
              </a:rPr>
              <a:t>Yaralanmalarda yapılması gerekenler;</a:t>
            </a:r>
          </a:p>
          <a:p>
            <a:pPr>
              <a:buFont typeface="Wingdings" panose="05000000000000000000" pitchFamily="2" charset="2"/>
              <a:buChar char="Ø"/>
            </a:pPr>
            <a:r>
              <a:rPr lang="tr-TR" dirty="0" smtClean="0"/>
              <a:t>Bilincini kontrol edin.</a:t>
            </a:r>
          </a:p>
          <a:p>
            <a:pPr>
              <a:buFont typeface="Wingdings" panose="05000000000000000000" pitchFamily="2" charset="2"/>
              <a:buChar char="Ø"/>
            </a:pPr>
            <a:r>
              <a:rPr lang="tr-TR" dirty="0" smtClean="0"/>
              <a:t>Yaralanmanın boyutunu değerlendirin.</a:t>
            </a:r>
          </a:p>
          <a:p>
            <a:pPr>
              <a:buFont typeface="Wingdings" panose="05000000000000000000" pitchFamily="2" charset="2"/>
              <a:buChar char="Ø"/>
            </a:pPr>
            <a:r>
              <a:rPr lang="tr-TR" dirty="0" smtClean="0"/>
              <a:t>Gerekiyorsa değerlendirin(</a:t>
            </a:r>
            <a:r>
              <a:rPr lang="tr-TR" b="1" dirty="0" smtClean="0">
                <a:solidFill>
                  <a:srgbClr val="FF0000"/>
                </a:solidFill>
              </a:rPr>
              <a:t>112</a:t>
            </a:r>
            <a:r>
              <a:rPr lang="tr-TR" dirty="0" smtClean="0"/>
              <a:t>)</a:t>
            </a:r>
          </a:p>
          <a:p>
            <a:pPr>
              <a:buFont typeface="Wingdings" panose="05000000000000000000" pitchFamily="2" charset="2"/>
              <a:buChar char="Ø"/>
            </a:pPr>
            <a:r>
              <a:rPr lang="tr-TR" dirty="0" smtClean="0"/>
              <a:t>Kanamayı durdurun.</a:t>
            </a:r>
          </a:p>
          <a:p>
            <a:pPr>
              <a:buFont typeface="Wingdings" panose="05000000000000000000" pitchFamily="2" charset="2"/>
              <a:buChar char="Ø"/>
            </a:pPr>
            <a:r>
              <a:rPr lang="tr-TR" dirty="0" smtClean="0"/>
              <a:t>Yarada yabancı cisim varsa çıkarmayın, bezler yardımıyla sabitleyin.</a:t>
            </a:r>
            <a:endParaRPr lang="tr-TR" dirty="0"/>
          </a:p>
        </p:txBody>
      </p:sp>
      <p:sp>
        <p:nvSpPr>
          <p:cNvPr id="4" name="Başlık 1"/>
          <p:cNvSpPr>
            <a:spLocks noGrp="1"/>
          </p:cNvSpPr>
          <p:nvPr>
            <p:ph type="title"/>
          </p:nvPr>
        </p:nvSpPr>
        <p:spPr>
          <a:xfrm>
            <a:off x="0" y="0"/>
            <a:ext cx="9144000" cy="1143000"/>
          </a:xfrm>
        </p:spPr>
        <p:txBody>
          <a:bodyPr>
            <a:normAutofit/>
          </a:bodyPr>
          <a:lstStyle/>
          <a:p>
            <a:r>
              <a:rPr lang="tr-TR" sz="2800" b="1" dirty="0" smtClean="0">
                <a:solidFill>
                  <a:schemeClr val="tx1"/>
                </a:solidFill>
              </a:rPr>
              <a:t>            YARALANMALARDA YAPILMASI GEREKENLER</a:t>
            </a:r>
            <a:endParaRPr lang="tr-TR" sz="2800" b="1" dirty="0">
              <a:solidFill>
                <a:schemeClr val="tx1"/>
              </a:solidFill>
            </a:endParaRPr>
          </a:p>
        </p:txBody>
      </p:sp>
    </p:spTree>
    <p:extLst>
      <p:ext uri="{BB962C8B-B14F-4D97-AF65-F5344CB8AC3E}">
        <p14:creationId xmlns:p14="http://schemas.microsoft.com/office/powerpoint/2010/main" val="2081921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5008" y="1268760"/>
            <a:ext cx="8928992" cy="4320480"/>
          </a:xfrm>
        </p:spPr>
        <p:txBody>
          <a:bodyPr/>
          <a:lstStyle/>
          <a:p>
            <a:pPr>
              <a:buFont typeface="Wingdings" pitchFamily="2" charset="2"/>
              <a:buChar char="Ø"/>
            </a:pPr>
            <a:r>
              <a:rPr lang="tr-TR" b="1" dirty="0">
                <a:solidFill>
                  <a:srgbClr val="FF0000"/>
                </a:solidFill>
              </a:rPr>
              <a:t>Hareket sistemi</a:t>
            </a:r>
            <a:r>
              <a:rPr lang="tr-TR" b="1" dirty="0" smtClean="0">
                <a:solidFill>
                  <a:srgbClr val="FF0000"/>
                </a:solidFill>
              </a:rPr>
              <a:t>:</a:t>
            </a:r>
          </a:p>
          <a:p>
            <a:pPr>
              <a:buFont typeface="Wingdings" pitchFamily="2" charset="2"/>
              <a:buChar char="Ø"/>
            </a:pPr>
            <a:r>
              <a:rPr lang="tr-TR" dirty="0" smtClean="0">
                <a:solidFill>
                  <a:schemeClr val="tx1">
                    <a:lumMod val="95000"/>
                    <a:lumOff val="5000"/>
                  </a:schemeClr>
                </a:solidFill>
              </a:rPr>
              <a:t>Vücudun hareket etmesini, desteklemesini sağlar ve koruyucu görevi yapar. Kemikler, eklemler ve kaslardan oluşur.</a:t>
            </a:r>
          </a:p>
          <a:p>
            <a:pPr>
              <a:buFont typeface="Wingdings" pitchFamily="2" charset="2"/>
              <a:buChar char="Ø"/>
            </a:pPr>
            <a:r>
              <a:rPr lang="tr-TR" b="1" dirty="0" smtClean="0">
                <a:solidFill>
                  <a:srgbClr val="FF0000"/>
                </a:solidFill>
              </a:rPr>
              <a:t>Sinir sistemi:</a:t>
            </a:r>
          </a:p>
          <a:p>
            <a:pPr>
              <a:buFont typeface="Wingdings" pitchFamily="2" charset="2"/>
              <a:buChar char="Ø"/>
            </a:pPr>
            <a:r>
              <a:rPr lang="tr-TR" dirty="0" smtClean="0">
                <a:solidFill>
                  <a:schemeClr val="tx1">
                    <a:lumMod val="95000"/>
                    <a:lumOff val="5000"/>
                  </a:schemeClr>
                </a:solidFill>
              </a:rPr>
              <a:t>İnsan vücudundaki tüm fonksiyonların kontrol merkezi  beyindir. Bilinç, anlama, düşünme , algılama. hareketlerin  uyumu, denge vb.sağlar.Sinir sistemi beyin beyincik ve sinirlerden oluşur.</a:t>
            </a:r>
            <a:endParaRPr lang="tr-TR" dirty="0">
              <a:solidFill>
                <a:schemeClr val="tx1">
                  <a:lumMod val="95000"/>
                  <a:lumOff val="5000"/>
                </a:schemeClr>
              </a:solidFill>
            </a:endParaRPr>
          </a:p>
          <a:p>
            <a:pPr>
              <a:buFont typeface="Wingdings" pitchFamily="2" charset="2"/>
              <a:buChar char="Ø"/>
            </a:pPr>
            <a:endParaRPr lang="tr-TR" b="1" dirty="0">
              <a:solidFill>
                <a:schemeClr val="tx1">
                  <a:lumMod val="95000"/>
                  <a:lumOff val="5000"/>
                </a:schemeClr>
              </a:solidFill>
            </a:endParaRPr>
          </a:p>
        </p:txBody>
      </p:sp>
      <p:pic>
        <p:nvPicPr>
          <p:cNvPr id="1027" name="Picture 3" descr="C:\Users\zeytinburnumagder\Desktop\İLK YARDIM\13524666-illustration-of-the-human-body-systems-Stock-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797152"/>
            <a:ext cx="5868144" cy="1944216"/>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1"/>
          <p:cNvSpPr>
            <a:spLocks noGrp="1"/>
          </p:cNvSpPr>
          <p:nvPr>
            <p:ph type="title"/>
          </p:nvPr>
        </p:nvSpPr>
        <p:spPr>
          <a:xfrm>
            <a:off x="467544" y="-25761"/>
            <a:ext cx="8229600" cy="1143000"/>
          </a:xfrm>
        </p:spPr>
        <p:txBody>
          <a:bodyPr>
            <a:normAutofit/>
          </a:bodyPr>
          <a:lstStyle/>
          <a:p>
            <a:r>
              <a:rPr lang="tr-TR" sz="2800" b="1" dirty="0" smtClean="0">
                <a:solidFill>
                  <a:srgbClr val="FF0000"/>
                </a:solidFill>
              </a:rPr>
              <a:t>                     </a:t>
            </a:r>
            <a:r>
              <a:rPr lang="tr-TR" sz="2800" b="1" dirty="0" smtClean="0">
                <a:solidFill>
                  <a:schemeClr val="tx1"/>
                </a:solidFill>
              </a:rPr>
              <a:t>VÜCUDU </a:t>
            </a:r>
            <a:r>
              <a:rPr lang="tr-TR" sz="2800" b="1" dirty="0">
                <a:solidFill>
                  <a:schemeClr val="tx1"/>
                </a:solidFill>
              </a:rPr>
              <a:t>OLUŞTURAN SİSTEMLER</a:t>
            </a:r>
          </a:p>
        </p:txBody>
      </p:sp>
    </p:spTree>
    <p:extLst>
      <p:ext uri="{BB962C8B-B14F-4D97-AF65-F5344CB8AC3E}">
        <p14:creationId xmlns:p14="http://schemas.microsoft.com/office/powerpoint/2010/main" val="38747481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eytinburnumagder\Desktop\İLK YARDIM\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88024" y="2780928"/>
            <a:ext cx="4355976" cy="40770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zeytinburnumagder\Desktop\İLK YARDIM\99-190x1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72817"/>
            <a:ext cx="4608512" cy="3600399"/>
          </a:xfrm>
          <a:prstGeom prst="rect">
            <a:avLst/>
          </a:prstGeom>
          <a:noFill/>
          <a:extLst>
            <a:ext uri="{909E8E84-426E-40DD-AFC4-6F175D3DCCD1}">
              <a14:hiddenFill xmlns:a14="http://schemas.microsoft.com/office/drawing/2010/main">
                <a:solidFill>
                  <a:srgbClr val="FFFFFF"/>
                </a:solidFill>
              </a14:hiddenFill>
            </a:ext>
          </a:extLst>
        </p:spPr>
      </p:pic>
      <p:sp>
        <p:nvSpPr>
          <p:cNvPr id="6" name="Başlık 1"/>
          <p:cNvSpPr>
            <a:spLocks noGrp="1"/>
          </p:cNvSpPr>
          <p:nvPr>
            <p:ph type="title"/>
          </p:nvPr>
        </p:nvSpPr>
        <p:spPr>
          <a:xfrm>
            <a:off x="0" y="0"/>
            <a:ext cx="9144000" cy="1143000"/>
          </a:xfrm>
        </p:spPr>
        <p:txBody>
          <a:bodyPr>
            <a:normAutofit/>
          </a:bodyPr>
          <a:lstStyle/>
          <a:p>
            <a:r>
              <a:rPr lang="tr-TR" sz="2800" b="1" dirty="0" smtClean="0">
                <a:solidFill>
                  <a:schemeClr val="tx1"/>
                </a:solidFill>
              </a:rPr>
              <a:t>            YARALANMALARDA YAPILMASI GEREKENLER</a:t>
            </a:r>
            <a:endParaRPr lang="tr-TR" sz="2800" b="1" dirty="0">
              <a:solidFill>
                <a:schemeClr val="tx1"/>
              </a:solidFill>
            </a:endParaRPr>
          </a:p>
        </p:txBody>
      </p:sp>
    </p:spTree>
    <p:extLst>
      <p:ext uri="{BB962C8B-B14F-4D97-AF65-F5344CB8AC3E}">
        <p14:creationId xmlns:p14="http://schemas.microsoft.com/office/powerpoint/2010/main" val="42393371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628800"/>
            <a:ext cx="9144000" cy="5229200"/>
          </a:xfrm>
        </p:spPr>
        <p:txBody>
          <a:bodyPr/>
          <a:lstStyle/>
          <a:p>
            <a:pPr>
              <a:buFont typeface="Wingdings" panose="05000000000000000000" pitchFamily="2" charset="2"/>
              <a:buChar char="Ø"/>
            </a:pPr>
            <a:r>
              <a:rPr lang="tr-TR" dirty="0" smtClean="0"/>
              <a:t>Eğer iç organlar dışarı çıkmışsa , içeri sokmaya çalışmayın üzerini nemli bezlerle örtün.</a:t>
            </a:r>
          </a:p>
          <a:p>
            <a:pPr>
              <a:buFont typeface="Wingdings" panose="05000000000000000000" pitchFamily="2" charset="2"/>
              <a:buChar char="Ø"/>
            </a:pPr>
            <a:r>
              <a:rPr lang="tr-TR" dirty="0" smtClean="0"/>
              <a:t>Yaranın daha fazla kirlenmesini önlemek için yarayı temiz bir bezle kapatın. Yara üzerine bandaj uygulayın.</a:t>
            </a:r>
          </a:p>
          <a:p>
            <a:pPr>
              <a:buFont typeface="Wingdings" panose="05000000000000000000" pitchFamily="2" charset="2"/>
              <a:buChar char="Ø"/>
            </a:pPr>
            <a:r>
              <a:rPr lang="tr-TR" dirty="0" smtClean="0"/>
              <a:t>Yaranın içi kurcalanmamalıdır.</a:t>
            </a:r>
          </a:p>
          <a:p>
            <a:pPr>
              <a:buFont typeface="Wingdings" panose="05000000000000000000" pitchFamily="2" charset="2"/>
              <a:buChar char="Ø"/>
            </a:pPr>
            <a:r>
              <a:rPr lang="tr-TR" dirty="0" smtClean="0"/>
              <a:t>Yaralı kısmın hareketini kısıtlayarak dinlenmesini sağlayın.</a:t>
            </a:r>
          </a:p>
          <a:p>
            <a:pPr>
              <a:buFont typeface="Wingdings" panose="05000000000000000000" pitchFamily="2" charset="2"/>
              <a:buChar char="Ø"/>
            </a:pPr>
            <a:r>
              <a:rPr lang="tr-TR" dirty="0" smtClean="0"/>
              <a:t>Tetanoz  konusunda  yönlendirin.</a:t>
            </a:r>
            <a:endParaRPr lang="tr-TR" dirty="0"/>
          </a:p>
        </p:txBody>
      </p:sp>
      <p:sp>
        <p:nvSpPr>
          <p:cNvPr id="4" name="Başlık 1"/>
          <p:cNvSpPr>
            <a:spLocks noGrp="1"/>
          </p:cNvSpPr>
          <p:nvPr>
            <p:ph type="title"/>
          </p:nvPr>
        </p:nvSpPr>
        <p:spPr>
          <a:xfrm>
            <a:off x="0" y="0"/>
            <a:ext cx="9144000" cy="1143000"/>
          </a:xfrm>
        </p:spPr>
        <p:txBody>
          <a:bodyPr>
            <a:normAutofit/>
          </a:bodyPr>
          <a:lstStyle/>
          <a:p>
            <a:r>
              <a:rPr lang="tr-TR" sz="2800" b="1" dirty="0" smtClean="0">
                <a:solidFill>
                  <a:schemeClr val="tx1"/>
                </a:solidFill>
              </a:rPr>
              <a:t>               YARALANMALARDA </a:t>
            </a:r>
            <a:r>
              <a:rPr lang="tr-TR" sz="2800" b="1" dirty="0">
                <a:solidFill>
                  <a:schemeClr val="tx1"/>
                </a:solidFill>
              </a:rPr>
              <a:t>YAPILMASI GEREKENLER</a:t>
            </a:r>
          </a:p>
        </p:txBody>
      </p:sp>
    </p:spTree>
    <p:extLst>
      <p:ext uri="{BB962C8B-B14F-4D97-AF65-F5344CB8AC3E}">
        <p14:creationId xmlns:p14="http://schemas.microsoft.com/office/powerpoint/2010/main" val="19298599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700808"/>
            <a:ext cx="9144000" cy="5157192"/>
          </a:xfrm>
        </p:spPr>
        <p:txBody>
          <a:bodyPr/>
          <a:lstStyle/>
          <a:p>
            <a:pPr>
              <a:buFont typeface="Wingdings" panose="05000000000000000000" pitchFamily="2" charset="2"/>
              <a:buChar char="Ø"/>
            </a:pPr>
            <a:r>
              <a:rPr lang="tr-TR" dirty="0" smtClean="0"/>
              <a:t>Göğüs bölgesine delici alet ile darbeler sonucu ortaya çıkan yaralanmalar  göğüs duvarının ,akciğer zarının ve akciğerlerin </a:t>
            </a:r>
          </a:p>
          <a:p>
            <a:pPr marL="0" indent="0">
              <a:buNone/>
            </a:pPr>
            <a:r>
              <a:rPr lang="tr-TR" dirty="0" smtClean="0"/>
              <a:t> zarar  görmesine neden olur.</a:t>
            </a:r>
          </a:p>
          <a:p>
            <a:pPr marL="0" indent="0">
              <a:buNone/>
            </a:pPr>
            <a:r>
              <a:rPr lang="tr-TR" dirty="0"/>
              <a:t> </a:t>
            </a:r>
            <a:r>
              <a:rPr lang="tr-TR" dirty="0" smtClean="0"/>
              <a:t>   Bu yaralanmalarda;</a:t>
            </a:r>
          </a:p>
          <a:p>
            <a:pPr>
              <a:buFont typeface="Wingdings" panose="05000000000000000000" pitchFamily="2" charset="2"/>
              <a:buChar char="Ø"/>
            </a:pPr>
            <a:r>
              <a:rPr lang="tr-TR" dirty="0" smtClean="0"/>
              <a:t>Yoğun ağrı</a:t>
            </a:r>
          </a:p>
          <a:p>
            <a:pPr>
              <a:buFont typeface="Wingdings" panose="05000000000000000000" pitchFamily="2" charset="2"/>
              <a:buChar char="Ø"/>
            </a:pPr>
            <a:r>
              <a:rPr lang="tr-TR" dirty="0" smtClean="0"/>
              <a:t>Solunum zorluğu</a:t>
            </a:r>
          </a:p>
          <a:p>
            <a:pPr>
              <a:buFont typeface="Wingdings" panose="05000000000000000000" pitchFamily="2" charset="2"/>
              <a:buChar char="Ø"/>
            </a:pPr>
            <a:r>
              <a:rPr lang="tr-TR" dirty="0" smtClean="0"/>
              <a:t>Morarma</a:t>
            </a:r>
          </a:p>
          <a:p>
            <a:pPr>
              <a:buFont typeface="Wingdings" panose="05000000000000000000" pitchFamily="2" charset="2"/>
              <a:buChar char="Ø"/>
            </a:pPr>
            <a:r>
              <a:rPr lang="tr-TR" dirty="0" smtClean="0"/>
              <a:t>Kan tükürme</a:t>
            </a:r>
          </a:p>
          <a:p>
            <a:pPr>
              <a:buFont typeface="Wingdings" panose="05000000000000000000" pitchFamily="2" charset="2"/>
              <a:buChar char="Ø"/>
            </a:pPr>
            <a:r>
              <a:rPr lang="tr-TR" dirty="0" smtClean="0"/>
              <a:t>Göğüsteki yarada nefes alıyor görüntüsü (açık pnömotoraks)gibi belirtiler görüle bilir.</a:t>
            </a:r>
            <a:endParaRPr lang="tr-TR" dirty="0"/>
          </a:p>
        </p:txBody>
      </p:sp>
      <p:sp>
        <p:nvSpPr>
          <p:cNvPr id="4" name="Başlık 1"/>
          <p:cNvSpPr>
            <a:spLocks noGrp="1"/>
          </p:cNvSpPr>
          <p:nvPr>
            <p:ph type="title"/>
          </p:nvPr>
        </p:nvSpPr>
        <p:spPr>
          <a:xfrm>
            <a:off x="0" y="0"/>
            <a:ext cx="9144000" cy="1143000"/>
          </a:xfrm>
        </p:spPr>
        <p:txBody>
          <a:bodyPr>
            <a:normAutofit/>
          </a:bodyPr>
          <a:lstStyle/>
          <a:p>
            <a:r>
              <a:rPr lang="tr-TR" sz="2800" b="1" dirty="0" smtClean="0">
                <a:solidFill>
                  <a:schemeClr val="tx1"/>
                </a:solidFill>
              </a:rPr>
              <a:t>                      DELİCİ GÖĞÜS YARALANMALARI</a:t>
            </a:r>
            <a:endParaRPr lang="tr-TR" sz="2800" b="1" dirty="0">
              <a:solidFill>
                <a:schemeClr val="tx1"/>
              </a:solidFill>
            </a:endParaRPr>
          </a:p>
        </p:txBody>
      </p:sp>
    </p:spTree>
    <p:extLst>
      <p:ext uri="{BB962C8B-B14F-4D97-AF65-F5344CB8AC3E}">
        <p14:creationId xmlns:p14="http://schemas.microsoft.com/office/powerpoint/2010/main" val="23698987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935480"/>
            <a:ext cx="9144000" cy="4922520"/>
          </a:xfrm>
        </p:spPr>
        <p:txBody>
          <a:bodyPr/>
          <a:lstStyle/>
          <a:p>
            <a:pPr>
              <a:buFont typeface="Wingdings" panose="05000000000000000000" pitchFamily="2" charset="2"/>
              <a:buChar char="Ø"/>
            </a:pPr>
            <a:r>
              <a:rPr lang="tr-TR" dirty="0" smtClean="0"/>
              <a:t>Yaralının  bilincini kontrol edin. Yardım isteyin(</a:t>
            </a:r>
            <a:r>
              <a:rPr lang="tr-TR" b="1" dirty="0" smtClean="0">
                <a:solidFill>
                  <a:srgbClr val="FF0000"/>
                </a:solidFill>
              </a:rPr>
              <a:t>112</a:t>
            </a:r>
            <a:r>
              <a:rPr lang="tr-TR" dirty="0" smtClean="0"/>
              <a:t>).</a:t>
            </a:r>
          </a:p>
          <a:p>
            <a:pPr>
              <a:buFont typeface="Wingdings" panose="05000000000000000000" pitchFamily="2" charset="2"/>
              <a:buChar char="Ø"/>
            </a:pPr>
            <a:r>
              <a:rPr lang="tr-TR" dirty="0" smtClean="0"/>
              <a:t>Bilinci açık ise  yaralıyı  </a:t>
            </a:r>
            <a:r>
              <a:rPr lang="tr-TR" b="1" dirty="0" smtClean="0"/>
              <a:t>yarı oturur pozisyonda oturtun</a:t>
            </a:r>
            <a:r>
              <a:rPr lang="tr-TR" dirty="0" smtClean="0"/>
              <a:t>.</a:t>
            </a:r>
          </a:p>
          <a:p>
            <a:pPr>
              <a:buFont typeface="Wingdings" panose="05000000000000000000" pitchFamily="2" charset="2"/>
              <a:buChar char="Ø"/>
            </a:pPr>
            <a:r>
              <a:rPr lang="tr-TR" dirty="0" smtClean="0"/>
              <a:t>Kanama varsa direkt baskıyla kontrol etmeye çalışın.</a:t>
            </a:r>
          </a:p>
          <a:p>
            <a:pPr>
              <a:buFont typeface="Wingdings" panose="05000000000000000000" pitchFamily="2" charset="2"/>
              <a:buChar char="Ø"/>
            </a:pPr>
            <a:r>
              <a:rPr lang="tr-TR" b="1" dirty="0" smtClean="0"/>
              <a:t>Yaranın üstüne plastik ,poşet ,naylon vb. bir bezle </a:t>
            </a:r>
            <a:r>
              <a:rPr lang="tr-TR" b="1" dirty="0" err="1" smtClean="0"/>
              <a:t>bezle</a:t>
            </a:r>
            <a:r>
              <a:rPr lang="tr-TR" b="1" dirty="0" smtClean="0"/>
              <a:t> kapatın.</a:t>
            </a:r>
          </a:p>
          <a:p>
            <a:pPr>
              <a:buFont typeface="Wingdings" panose="05000000000000000000" pitchFamily="2" charset="2"/>
              <a:buChar char="Ø"/>
            </a:pPr>
            <a:r>
              <a:rPr lang="tr-TR" dirty="0" smtClean="0"/>
              <a:t>Yarada nefes alıyor görüntüsü varise  yarayı </a:t>
            </a:r>
            <a:r>
              <a:rPr lang="tr-TR" b="1" dirty="0" smtClean="0"/>
              <a:t>örtmekte kullandığınız bezin bir kenarını açık bırakın,</a:t>
            </a:r>
          </a:p>
          <a:p>
            <a:pPr>
              <a:buFont typeface="Wingdings" panose="05000000000000000000" pitchFamily="2" charset="2"/>
              <a:buChar char="Ø"/>
            </a:pPr>
            <a:r>
              <a:rPr lang="tr-TR" dirty="0" smtClean="0"/>
              <a:t>Ağızdan hiç bir şey vermeyin.</a:t>
            </a:r>
          </a:p>
          <a:p>
            <a:pPr>
              <a:buFont typeface="Wingdings" panose="05000000000000000000" pitchFamily="2" charset="2"/>
              <a:buChar char="Ø"/>
            </a:pPr>
            <a:r>
              <a:rPr lang="tr-TR" dirty="0" smtClean="0"/>
              <a:t>Bilincini ve solunumunu sık sık kontrol edin.</a:t>
            </a:r>
          </a:p>
          <a:p>
            <a:pPr>
              <a:buFont typeface="Wingdings" panose="05000000000000000000" pitchFamily="2" charset="2"/>
              <a:buChar char="Ø"/>
            </a:pPr>
            <a:r>
              <a:rPr lang="tr-TR" dirty="0" smtClean="0"/>
              <a:t>Gerekiyorsa temel yaşam desteğine başlayın.</a:t>
            </a:r>
            <a:endParaRPr lang="tr-TR" dirty="0"/>
          </a:p>
        </p:txBody>
      </p:sp>
      <p:sp>
        <p:nvSpPr>
          <p:cNvPr id="7" name="Başlık 1"/>
          <p:cNvSpPr>
            <a:spLocks noGrp="1"/>
          </p:cNvSpPr>
          <p:nvPr>
            <p:ph type="title"/>
          </p:nvPr>
        </p:nvSpPr>
        <p:spPr>
          <a:xfrm>
            <a:off x="25152" y="413792"/>
            <a:ext cx="9144000" cy="1143000"/>
          </a:xfrm>
        </p:spPr>
        <p:txBody>
          <a:bodyPr>
            <a:normAutofit/>
          </a:bodyPr>
          <a:lstStyle/>
          <a:p>
            <a:r>
              <a:rPr lang="tr-TR" sz="2800" b="1" dirty="0" smtClean="0">
                <a:solidFill>
                  <a:schemeClr val="tx1"/>
                </a:solidFill>
              </a:rPr>
              <a:t>                         DELİCİ GÖĞÜS YARALANMALARINDA </a:t>
            </a:r>
            <a:br>
              <a:rPr lang="tr-TR" sz="2800" b="1" dirty="0" smtClean="0">
                <a:solidFill>
                  <a:schemeClr val="tx1"/>
                </a:solidFill>
              </a:rPr>
            </a:br>
            <a:r>
              <a:rPr lang="tr-TR" sz="2800" b="1" dirty="0">
                <a:solidFill>
                  <a:schemeClr val="tx1"/>
                </a:solidFill>
              </a:rPr>
              <a:t> </a:t>
            </a:r>
            <a:r>
              <a:rPr lang="tr-TR" sz="2800" b="1" dirty="0" smtClean="0">
                <a:solidFill>
                  <a:schemeClr val="tx1"/>
                </a:solidFill>
              </a:rPr>
              <a:t>                                   YAPILMASI GEREKENLER</a:t>
            </a:r>
            <a:endParaRPr lang="tr-TR" sz="2000" b="1" dirty="0">
              <a:solidFill>
                <a:schemeClr val="tx1"/>
              </a:solidFill>
            </a:endParaRPr>
          </a:p>
        </p:txBody>
      </p:sp>
    </p:spTree>
    <p:extLst>
      <p:ext uri="{BB962C8B-B14F-4D97-AF65-F5344CB8AC3E}">
        <p14:creationId xmlns:p14="http://schemas.microsoft.com/office/powerpoint/2010/main" val="22355582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eytinburnumagder\Desktop\İLK YARDIM\8109.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636912"/>
            <a:ext cx="9144000" cy="4221088"/>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107504" y="1628800"/>
            <a:ext cx="9036496" cy="461665"/>
          </a:xfrm>
          <a:prstGeom prst="rect">
            <a:avLst/>
          </a:prstGeom>
        </p:spPr>
        <p:txBody>
          <a:bodyPr wrap="square">
            <a:spAutoFit/>
          </a:bodyPr>
          <a:lstStyle/>
          <a:p>
            <a:r>
              <a:rPr lang="tr-TR" sz="2400" b="1" dirty="0">
                <a:solidFill>
                  <a:srgbClr val="FF0000"/>
                </a:solidFill>
              </a:rPr>
              <a:t>Bilinci açık ise  yaralıyı  yarı oturur pozisyonda oturtun</a:t>
            </a:r>
            <a:endParaRPr lang="tr-TR" sz="2400" dirty="0">
              <a:solidFill>
                <a:srgbClr val="FF0000"/>
              </a:solidFill>
            </a:endParaRPr>
          </a:p>
        </p:txBody>
      </p:sp>
      <p:sp>
        <p:nvSpPr>
          <p:cNvPr id="9" name="Başlık 1"/>
          <p:cNvSpPr>
            <a:spLocks noGrp="1"/>
          </p:cNvSpPr>
          <p:nvPr>
            <p:ph type="title"/>
          </p:nvPr>
        </p:nvSpPr>
        <p:spPr>
          <a:xfrm>
            <a:off x="25152" y="413792"/>
            <a:ext cx="9144000" cy="1143000"/>
          </a:xfrm>
        </p:spPr>
        <p:txBody>
          <a:bodyPr>
            <a:normAutofit/>
          </a:bodyPr>
          <a:lstStyle/>
          <a:p>
            <a:r>
              <a:rPr lang="tr-TR" sz="2800" b="1" dirty="0" smtClean="0">
                <a:solidFill>
                  <a:schemeClr val="tx1"/>
                </a:solidFill>
              </a:rPr>
              <a:t>                         DELİCİ GÖĞÜS YARALANMALARINDA </a:t>
            </a:r>
            <a:br>
              <a:rPr lang="tr-TR" sz="2800" b="1" dirty="0" smtClean="0">
                <a:solidFill>
                  <a:schemeClr val="tx1"/>
                </a:solidFill>
              </a:rPr>
            </a:br>
            <a:r>
              <a:rPr lang="tr-TR" sz="2800" b="1" dirty="0">
                <a:solidFill>
                  <a:schemeClr val="tx1"/>
                </a:solidFill>
              </a:rPr>
              <a:t> </a:t>
            </a:r>
            <a:r>
              <a:rPr lang="tr-TR" sz="2800" b="1" dirty="0" smtClean="0">
                <a:solidFill>
                  <a:schemeClr val="tx1"/>
                </a:solidFill>
              </a:rPr>
              <a:t>                                   YAPILMASI GEREKENLER</a:t>
            </a:r>
            <a:endParaRPr lang="tr-TR" sz="2000" b="1" dirty="0">
              <a:solidFill>
                <a:schemeClr val="tx1"/>
              </a:solidFill>
            </a:endParaRPr>
          </a:p>
        </p:txBody>
      </p:sp>
    </p:spTree>
    <p:extLst>
      <p:ext uri="{BB962C8B-B14F-4D97-AF65-F5344CB8AC3E}">
        <p14:creationId xmlns:p14="http://schemas.microsoft.com/office/powerpoint/2010/main" val="23329107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935480"/>
            <a:ext cx="9144000" cy="4922520"/>
          </a:xfrm>
        </p:spPr>
        <p:txBody>
          <a:bodyPr/>
          <a:lstStyle/>
          <a:p>
            <a:pPr>
              <a:buFont typeface="Wingdings" panose="05000000000000000000" pitchFamily="2" charset="2"/>
              <a:buChar char="Ø"/>
            </a:pPr>
            <a:r>
              <a:rPr lang="tr-TR" dirty="0" smtClean="0"/>
              <a:t>Karın duvarına isabet eden delici darbeler karın duvarının ve iç organların zarar görmesine  neden olabilir. Bu yaralanmalara bağlı olarak iç ve dış kanama ile buna bağlı şok oluşa bilir ve iç organlar dışarı çıkabilir. </a:t>
            </a:r>
            <a:r>
              <a:rPr lang="tr-TR" b="1" dirty="0" smtClean="0"/>
              <a:t>Karın tahta gibi sert ve çok ağrılıysa durum ciddidir.</a:t>
            </a:r>
            <a:r>
              <a:rPr lang="tr-TR" dirty="0" smtClean="0"/>
              <a:t>(iç kanama?)</a:t>
            </a:r>
          </a:p>
          <a:p>
            <a:pPr>
              <a:buFont typeface="Wingdings" panose="05000000000000000000" pitchFamily="2" charset="2"/>
              <a:buChar char="Ø"/>
            </a:pPr>
            <a:r>
              <a:rPr lang="tr-TR" dirty="0" smtClean="0"/>
              <a:t>Yaralının bilincini kontrol edin. </a:t>
            </a:r>
            <a:r>
              <a:rPr lang="tr-TR" dirty="0" smtClean="0"/>
              <a:t>Yardım(</a:t>
            </a:r>
            <a:r>
              <a:rPr lang="tr-TR" b="1" dirty="0" smtClean="0">
                <a:solidFill>
                  <a:srgbClr val="FF0000"/>
                </a:solidFill>
              </a:rPr>
              <a:t>112</a:t>
            </a:r>
            <a:r>
              <a:rPr lang="tr-TR" dirty="0" smtClean="0"/>
              <a:t>) isteyin.</a:t>
            </a:r>
          </a:p>
          <a:p>
            <a:pPr>
              <a:buFont typeface="Wingdings" panose="05000000000000000000" pitchFamily="2" charset="2"/>
              <a:buChar char="Ø"/>
            </a:pPr>
            <a:r>
              <a:rPr lang="tr-TR" dirty="0" smtClean="0"/>
              <a:t>Bilinci yerinde ise sırt üstü yatırın. Enine bir kesi varsa bacaklarını dizlerinden bükülmüş bir halde karnına doğru yaklaştırın</a:t>
            </a:r>
            <a:r>
              <a:rPr lang="tr-TR" dirty="0" smtClean="0"/>
              <a:t>.</a:t>
            </a:r>
            <a:endParaRPr lang="tr-TR" dirty="0" smtClean="0"/>
          </a:p>
        </p:txBody>
      </p:sp>
      <p:sp>
        <p:nvSpPr>
          <p:cNvPr id="4" name="Başlık 1"/>
          <p:cNvSpPr>
            <a:spLocks noGrp="1"/>
          </p:cNvSpPr>
          <p:nvPr>
            <p:ph type="title"/>
          </p:nvPr>
        </p:nvSpPr>
        <p:spPr>
          <a:xfrm>
            <a:off x="-3092" y="2882"/>
            <a:ext cx="9144000" cy="1143000"/>
          </a:xfrm>
        </p:spPr>
        <p:txBody>
          <a:bodyPr>
            <a:normAutofit/>
          </a:bodyPr>
          <a:lstStyle/>
          <a:p>
            <a:r>
              <a:rPr lang="tr-TR" sz="2800" b="1" dirty="0" smtClean="0">
                <a:solidFill>
                  <a:schemeClr val="tx1"/>
                </a:solidFill>
              </a:rPr>
              <a:t>                         DELİCİ KARIN YARALANMALARI</a:t>
            </a:r>
            <a:endParaRPr lang="tr-TR" sz="2000" b="1" dirty="0">
              <a:solidFill>
                <a:schemeClr val="tx1"/>
              </a:solidFill>
            </a:endParaRPr>
          </a:p>
        </p:txBody>
      </p:sp>
    </p:spTree>
    <p:extLst>
      <p:ext uri="{BB962C8B-B14F-4D97-AF65-F5344CB8AC3E}">
        <p14:creationId xmlns:p14="http://schemas.microsoft.com/office/powerpoint/2010/main" val="39370154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412776"/>
            <a:ext cx="9144000" cy="5445224"/>
          </a:xfrm>
        </p:spPr>
        <p:txBody>
          <a:bodyPr/>
          <a:lstStyle/>
          <a:p>
            <a:pPr>
              <a:buFont typeface="Wingdings" panose="05000000000000000000" pitchFamily="2" charset="2"/>
              <a:buChar char="Ø"/>
            </a:pPr>
            <a:r>
              <a:rPr lang="tr-TR" dirty="0" smtClean="0"/>
              <a:t>Dışarı çıkan </a:t>
            </a:r>
            <a:r>
              <a:rPr lang="tr-TR" dirty="0" smtClean="0"/>
              <a:t>organları </a:t>
            </a:r>
            <a:r>
              <a:rPr lang="tr-TR" dirty="0" smtClean="0"/>
              <a:t>içeri sokmaya çalışmayın, organların üzerine geniş ve nemli temiz bir bez ile örtün.</a:t>
            </a:r>
          </a:p>
          <a:p>
            <a:pPr>
              <a:buFont typeface="Wingdings" panose="05000000000000000000" pitchFamily="2" charset="2"/>
              <a:buChar char="Ø"/>
            </a:pPr>
            <a:r>
              <a:rPr lang="tr-TR" dirty="0" smtClean="0"/>
              <a:t>Isı kaybını önlemek için yaralının üzerini örtün.</a:t>
            </a:r>
          </a:p>
          <a:p>
            <a:pPr>
              <a:buFont typeface="Wingdings" panose="05000000000000000000" pitchFamily="2" charset="2"/>
              <a:buChar char="Ø"/>
            </a:pPr>
            <a:r>
              <a:rPr lang="tr-TR" dirty="0" smtClean="0"/>
              <a:t>Ağzından hiçbir şey vermeyin.</a:t>
            </a:r>
          </a:p>
          <a:p>
            <a:pPr>
              <a:buFont typeface="Wingdings" panose="05000000000000000000" pitchFamily="2" charset="2"/>
              <a:buChar char="Ø"/>
            </a:pPr>
            <a:r>
              <a:rPr lang="tr-TR" dirty="0" smtClean="0"/>
              <a:t>Bilincin  ve solunumunu sık sık kontrol edin.</a:t>
            </a:r>
          </a:p>
          <a:p>
            <a:pPr>
              <a:buFont typeface="Wingdings" panose="05000000000000000000" pitchFamily="2" charset="2"/>
              <a:buChar char="Ø"/>
            </a:pPr>
            <a:r>
              <a:rPr lang="tr-TR" dirty="0" smtClean="0"/>
              <a:t>Gerekiyorsa temel yaşam desteğine başlayın.																		</a:t>
            </a:r>
            <a:endParaRPr lang="tr-TR" dirty="0"/>
          </a:p>
        </p:txBody>
      </p:sp>
      <p:sp>
        <p:nvSpPr>
          <p:cNvPr id="4" name="Başlık 1"/>
          <p:cNvSpPr>
            <a:spLocks noGrp="1"/>
          </p:cNvSpPr>
          <p:nvPr>
            <p:ph type="title"/>
          </p:nvPr>
        </p:nvSpPr>
        <p:spPr>
          <a:xfrm>
            <a:off x="-3092" y="2882"/>
            <a:ext cx="9144000" cy="1143000"/>
          </a:xfrm>
        </p:spPr>
        <p:txBody>
          <a:bodyPr>
            <a:normAutofit/>
          </a:bodyPr>
          <a:lstStyle/>
          <a:p>
            <a:r>
              <a:rPr lang="tr-TR" sz="2800" b="1" dirty="0" smtClean="0">
                <a:solidFill>
                  <a:schemeClr val="tx1"/>
                </a:solidFill>
              </a:rPr>
              <a:t>                         DELİCİ KARIN YARALANMALARI</a:t>
            </a:r>
            <a:endParaRPr lang="tr-TR" sz="2000" b="1" dirty="0">
              <a:solidFill>
                <a:schemeClr val="tx1"/>
              </a:solidFill>
            </a:endParaRPr>
          </a:p>
        </p:txBody>
      </p:sp>
      <p:pic>
        <p:nvPicPr>
          <p:cNvPr id="3074" name="Picture 2" descr="C:\Users\zeytinburnumagder\Desktop\turnike-uygulamas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199059"/>
            <a:ext cx="5146281" cy="263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828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a:spLocks noGrp="1"/>
          </p:cNvSpPr>
          <p:nvPr>
            <p:ph idx="1"/>
          </p:nvPr>
        </p:nvSpPr>
        <p:spPr>
          <a:xfrm>
            <a:off x="0" y="1196752"/>
            <a:ext cx="9144000" cy="5661248"/>
          </a:xfrm>
        </p:spPr>
        <p:txBody>
          <a:bodyPr>
            <a:normAutofit fontScale="92500" lnSpcReduction="20000"/>
          </a:bodyPr>
          <a:lstStyle/>
          <a:p>
            <a:pPr>
              <a:buFont typeface="Wingdings" panose="05000000000000000000" pitchFamily="2" charset="2"/>
              <a:buChar char="Ø"/>
            </a:pPr>
            <a:r>
              <a:rPr lang="tr-TR" b="1" dirty="0" smtClean="0">
                <a:solidFill>
                  <a:srgbClr val="FF0000"/>
                </a:solidFill>
              </a:rPr>
              <a:t>Kopmuş uzuv(organ) nakli</a:t>
            </a:r>
          </a:p>
          <a:p>
            <a:pPr>
              <a:buFont typeface="Wingdings" panose="05000000000000000000" pitchFamily="2" charset="2"/>
              <a:buChar char="Ø"/>
            </a:pPr>
            <a:r>
              <a:rPr lang="tr-TR" dirty="0" smtClean="0"/>
              <a:t>Yaralanmalarda bir organ kopması görülebilir. Bu gibi durumlarda kopan doku uygun şekilde taşınırsa cerrahi müdahalelerle  yeniden fonksiyon görebilecek şekilde  tedavi edile bilir.</a:t>
            </a:r>
          </a:p>
          <a:p>
            <a:pPr marL="0" indent="0">
              <a:buNone/>
            </a:pPr>
            <a:r>
              <a:rPr lang="tr-TR" dirty="0" smtClean="0"/>
              <a:t>  </a:t>
            </a:r>
            <a:r>
              <a:rPr lang="tr-TR" b="1" dirty="0" smtClean="0">
                <a:solidFill>
                  <a:srgbClr val="FF0000"/>
                </a:solidFill>
              </a:rPr>
              <a:t>Uzuv kopması durumlarında yapılması gerekenler;</a:t>
            </a:r>
          </a:p>
          <a:p>
            <a:pPr>
              <a:buFont typeface="Wingdings" panose="05000000000000000000" pitchFamily="2" charset="2"/>
              <a:buChar char="Ø"/>
            </a:pPr>
            <a:r>
              <a:rPr lang="tr-TR" dirty="0" smtClean="0"/>
              <a:t>Yaralanmanın boyutuna göre gerekiyorsa </a:t>
            </a:r>
            <a:r>
              <a:rPr lang="tr-TR" b="1" dirty="0" smtClean="0">
                <a:solidFill>
                  <a:srgbClr val="FF0000"/>
                </a:solidFill>
              </a:rPr>
              <a:t>112</a:t>
            </a:r>
            <a:r>
              <a:rPr lang="tr-TR" dirty="0" smtClean="0"/>
              <a:t>’yınarayarak ambulans çağrın.</a:t>
            </a:r>
          </a:p>
          <a:p>
            <a:pPr>
              <a:buFont typeface="Wingdings" panose="05000000000000000000" pitchFamily="2" charset="2"/>
              <a:buChar char="Ø"/>
            </a:pPr>
            <a:r>
              <a:rPr lang="tr-TR" dirty="0" smtClean="0"/>
              <a:t>Varsa kanamayı durdurun. Kanamaları direkt baskı  ve/ veya basınç noktalarını  kullanarak durdurun. Zorunlu olmadıkça turnike uygulamayın.</a:t>
            </a:r>
          </a:p>
          <a:p>
            <a:pPr>
              <a:buFont typeface="Wingdings" panose="05000000000000000000" pitchFamily="2" charset="2"/>
              <a:buChar char="Ø"/>
            </a:pPr>
            <a:r>
              <a:rPr lang="tr-TR" dirty="0" smtClean="0"/>
              <a:t>Kopan dokuyu bir poşete koyup poşetin ağzını su almayacak şekilde  sıkıca bağlayın.</a:t>
            </a:r>
          </a:p>
          <a:p>
            <a:pPr>
              <a:buFont typeface="Wingdings" panose="05000000000000000000" pitchFamily="2" charset="2"/>
              <a:buChar char="Ø"/>
            </a:pPr>
            <a:r>
              <a:rPr lang="tr-TR" dirty="0" smtClean="0"/>
              <a:t>İçinde kopan dokunun bulunduğu poşeti buz ve su (1 ölçek suya 2 ölçek buz) dolu bir kaba koyarak yaralı ile birlikte hastaneye ulaştırın. Kopan uzuv direkt buz ile temas etmemelidir. Kopan organı yaralı ile beraber, üzerine hastanın ad ve soyadını yazarak en geç 6 saat içinde sağlık kuruluşuna sevk edin.</a:t>
            </a:r>
          </a:p>
        </p:txBody>
      </p:sp>
      <p:sp>
        <p:nvSpPr>
          <p:cNvPr id="7" name="Başlık 1"/>
          <p:cNvSpPr>
            <a:spLocks noGrp="1"/>
          </p:cNvSpPr>
          <p:nvPr>
            <p:ph type="title"/>
          </p:nvPr>
        </p:nvSpPr>
        <p:spPr>
          <a:xfrm>
            <a:off x="-3092" y="2882"/>
            <a:ext cx="9144000" cy="1143000"/>
          </a:xfrm>
        </p:spPr>
        <p:txBody>
          <a:bodyPr>
            <a:normAutofit/>
          </a:bodyPr>
          <a:lstStyle/>
          <a:p>
            <a:r>
              <a:rPr lang="tr-TR" sz="2800" b="1" dirty="0" smtClean="0">
                <a:solidFill>
                  <a:schemeClr val="tx1"/>
                </a:solidFill>
              </a:rPr>
              <a:t>                        KOPMUŞ UZUV (ORGAN) NAKLİ</a:t>
            </a:r>
            <a:endParaRPr lang="tr-TR" sz="2000" b="1" dirty="0">
              <a:solidFill>
                <a:schemeClr val="tx1"/>
              </a:solidFill>
            </a:endParaRPr>
          </a:p>
        </p:txBody>
      </p:sp>
    </p:spTree>
    <p:extLst>
      <p:ext uri="{BB962C8B-B14F-4D97-AF65-F5344CB8AC3E}">
        <p14:creationId xmlns:p14="http://schemas.microsoft.com/office/powerpoint/2010/main" val="1550315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43000"/>
          </a:xfrm>
        </p:spPr>
        <p:txBody>
          <a:bodyPr>
            <a:normAutofit/>
          </a:bodyPr>
          <a:lstStyle/>
          <a:p>
            <a:r>
              <a:rPr lang="tr-TR" sz="2800" b="1" dirty="0"/>
              <a:t> </a:t>
            </a:r>
            <a:r>
              <a:rPr lang="tr-TR" sz="2800" b="1" dirty="0" smtClean="0"/>
              <a:t>                        </a:t>
            </a:r>
            <a:r>
              <a:rPr lang="tr-TR" sz="2800" b="1" dirty="0" smtClean="0">
                <a:solidFill>
                  <a:schemeClr val="tx1"/>
                </a:solidFill>
              </a:rPr>
              <a:t>KEMİK VE EKLEM YARALANMALARI</a:t>
            </a:r>
            <a:endParaRPr lang="tr-TR" sz="2800" b="1" dirty="0">
              <a:solidFill>
                <a:schemeClr val="tx1"/>
              </a:solidFill>
            </a:endParaRPr>
          </a:p>
        </p:txBody>
      </p:sp>
      <p:sp>
        <p:nvSpPr>
          <p:cNvPr id="3" name="İçerik Yer Tutucusu 2"/>
          <p:cNvSpPr>
            <a:spLocks noGrp="1"/>
          </p:cNvSpPr>
          <p:nvPr>
            <p:ph idx="1"/>
          </p:nvPr>
        </p:nvSpPr>
        <p:spPr>
          <a:xfrm>
            <a:off x="0" y="1628800"/>
            <a:ext cx="9144000" cy="5229200"/>
          </a:xfrm>
        </p:spPr>
        <p:txBody>
          <a:bodyPr>
            <a:normAutofit fontScale="85000" lnSpcReduction="20000"/>
          </a:bodyPr>
          <a:lstStyle/>
          <a:p>
            <a:pPr>
              <a:buFont typeface="Wingdings" panose="05000000000000000000" pitchFamily="2" charset="2"/>
              <a:buChar char="Ø"/>
            </a:pPr>
            <a:r>
              <a:rPr lang="tr-TR" dirty="0" smtClean="0"/>
              <a:t>Kazalarda meydana gelen darbeler sonucu hareket sistemini oluşturan yapıların zarar  görmesi olasıdır .kazalar sonucunda  incinme ,burkulma, çıkık ve kırık biçiminde ortaya çıkabilir.</a:t>
            </a:r>
          </a:p>
          <a:p>
            <a:pPr>
              <a:buFont typeface="Wingdings" panose="05000000000000000000" pitchFamily="2" charset="2"/>
              <a:buChar char="Ø"/>
            </a:pPr>
            <a:r>
              <a:rPr lang="tr-TR" dirty="0" smtClean="0">
                <a:solidFill>
                  <a:srgbClr val="FF0000"/>
                </a:solidFill>
              </a:rPr>
              <a:t>Kırıklar</a:t>
            </a:r>
          </a:p>
          <a:p>
            <a:pPr>
              <a:buFont typeface="Wingdings" panose="05000000000000000000" pitchFamily="2" charset="2"/>
              <a:buChar char="Ø"/>
            </a:pPr>
            <a:r>
              <a:rPr lang="tr-TR" dirty="0" smtClean="0"/>
              <a:t>Kırık darbe sonucunda veya kendiliğinden( yaşlılık) kemik bütünlüğünün bozulmasıdır. Kemik kırılmaları iki tiptir.</a:t>
            </a:r>
          </a:p>
          <a:p>
            <a:pPr>
              <a:buFont typeface="Wingdings" panose="05000000000000000000" pitchFamily="2" charset="2"/>
              <a:buChar char="Ø"/>
            </a:pPr>
            <a:r>
              <a:rPr lang="tr-TR" b="1" dirty="0" smtClean="0"/>
              <a:t>Açık kırık; </a:t>
            </a:r>
            <a:r>
              <a:rPr lang="tr-TR" dirty="0" smtClean="0"/>
              <a:t>Kırık uçları dışarıya çıkmıştır  ve  ciltte açık yara vardır.</a:t>
            </a:r>
          </a:p>
          <a:p>
            <a:pPr marL="0" indent="0">
              <a:buNone/>
            </a:pPr>
            <a:r>
              <a:rPr lang="tr-TR" dirty="0"/>
              <a:t> </a:t>
            </a:r>
            <a:r>
              <a:rPr lang="tr-TR" dirty="0" smtClean="0"/>
              <a:t>   Kırık vakalarında ortaya çıkan belirtiler;</a:t>
            </a:r>
          </a:p>
          <a:p>
            <a:pPr>
              <a:buFont typeface="Wingdings" panose="05000000000000000000" pitchFamily="2" charset="2"/>
              <a:buChar char="Ø"/>
            </a:pPr>
            <a:r>
              <a:rPr lang="tr-TR" dirty="0" smtClean="0"/>
              <a:t>Hareket ile artan ağrı,</a:t>
            </a:r>
          </a:p>
          <a:p>
            <a:pPr>
              <a:buFont typeface="Wingdings" panose="05000000000000000000" pitchFamily="2" charset="2"/>
              <a:buChar char="Ø"/>
            </a:pPr>
            <a:r>
              <a:rPr lang="tr-TR" dirty="0" smtClean="0"/>
              <a:t>Şekil bozukluğu,</a:t>
            </a:r>
          </a:p>
          <a:p>
            <a:pPr>
              <a:buFont typeface="Wingdings" panose="05000000000000000000" pitchFamily="2" charset="2"/>
              <a:buChar char="Ø"/>
            </a:pPr>
            <a:r>
              <a:rPr lang="tr-TR" dirty="0" smtClean="0"/>
              <a:t>Şişlik, ödem,</a:t>
            </a:r>
          </a:p>
          <a:p>
            <a:pPr>
              <a:buFont typeface="Wingdings" panose="05000000000000000000" pitchFamily="2" charset="2"/>
              <a:buChar char="Ø"/>
            </a:pPr>
            <a:r>
              <a:rPr lang="tr-TR" dirty="0" smtClean="0"/>
              <a:t>Morarma,</a:t>
            </a:r>
          </a:p>
          <a:p>
            <a:pPr>
              <a:buFont typeface="Wingdings" panose="05000000000000000000" pitchFamily="2" charset="2"/>
              <a:buChar char="Ø"/>
            </a:pPr>
            <a:r>
              <a:rPr lang="tr-TR" dirty="0" smtClean="0"/>
              <a:t>Hareket kısıtlılığı,</a:t>
            </a:r>
          </a:p>
          <a:p>
            <a:pPr marL="0" indent="0">
              <a:buNone/>
            </a:pPr>
            <a:r>
              <a:rPr lang="tr-TR" dirty="0" smtClean="0"/>
              <a:t>Bazı durumlarda kemiğin  kırık olup olmadığını anlamak zordur. Ağrılı bölgelerin tespiti elle muayene gerektirir. Emin olmadığınız durumlarda kemik kırılmış gibi davranın.</a:t>
            </a:r>
          </a:p>
        </p:txBody>
      </p:sp>
    </p:spTree>
    <p:extLst>
      <p:ext uri="{BB962C8B-B14F-4D97-AF65-F5344CB8AC3E}">
        <p14:creationId xmlns:p14="http://schemas.microsoft.com/office/powerpoint/2010/main" val="19568502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14211" y="1772816"/>
            <a:ext cx="9144000" cy="5085184"/>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solidFill>
                  <a:schemeClr val="tx1"/>
                </a:solidFill>
              </a:rPr>
              <a:t>            </a:t>
            </a:r>
            <a:endParaRPr lang="tr-TR" sz="2800" b="1" dirty="0">
              <a:solidFill>
                <a:schemeClr val="tx1"/>
              </a:solidFill>
            </a:endParaRPr>
          </a:p>
        </p:txBody>
      </p:sp>
      <p:sp>
        <p:nvSpPr>
          <p:cNvPr id="2" name="İçerik Yer Tutucusu 1"/>
          <p:cNvSpPr>
            <a:spLocks noGrp="1"/>
          </p:cNvSpPr>
          <p:nvPr>
            <p:ph idx="1"/>
          </p:nvPr>
        </p:nvSpPr>
        <p:spPr>
          <a:xfrm>
            <a:off x="14211" y="1484784"/>
            <a:ext cx="9129789" cy="2952328"/>
          </a:xfrm>
        </p:spPr>
        <p:txBody>
          <a:bodyPr>
            <a:normAutofit fontScale="77500" lnSpcReduction="20000"/>
          </a:bodyPr>
          <a:lstStyle/>
          <a:p>
            <a:pPr marL="0" indent="0">
              <a:buNone/>
            </a:pPr>
            <a:r>
              <a:rPr lang="tr-TR" dirty="0" smtClean="0">
                <a:solidFill>
                  <a:srgbClr val="FF0000"/>
                </a:solidFill>
              </a:rPr>
              <a:t>  </a:t>
            </a:r>
            <a:r>
              <a:rPr lang="tr-TR" sz="3600" dirty="0" smtClean="0">
                <a:solidFill>
                  <a:srgbClr val="FF0000"/>
                </a:solidFill>
              </a:rPr>
              <a:t>Kırık  şüphesi durumlarında yapılması gerekenler;</a:t>
            </a:r>
          </a:p>
          <a:p>
            <a:pPr>
              <a:buFont typeface="Wingdings" panose="05000000000000000000" pitchFamily="2" charset="2"/>
              <a:buChar char="Ø"/>
            </a:pPr>
            <a:r>
              <a:rPr lang="tr-TR" dirty="0">
                <a:solidFill>
                  <a:srgbClr val="FF0000"/>
                </a:solidFill>
              </a:rPr>
              <a:t> </a:t>
            </a:r>
            <a:r>
              <a:rPr lang="tr-TR" dirty="0" smtClean="0">
                <a:solidFill>
                  <a:srgbClr val="FF0000"/>
                </a:solidFill>
              </a:rPr>
              <a:t>  </a:t>
            </a:r>
            <a:r>
              <a:rPr lang="tr-TR" dirty="0" smtClean="0"/>
              <a:t>Yaralıyı hareket ettirmeyin </a:t>
            </a:r>
            <a:r>
              <a:rPr lang="tr-TR" b="1" dirty="0" smtClean="0"/>
              <a:t>(İlkyardım  zorunlu haller dışında  olay yerinde yapılmalıdır). </a:t>
            </a:r>
            <a:r>
              <a:rPr lang="tr-TR" dirty="0" smtClean="0"/>
              <a:t>Eğer hareket ettirmeniz gerekiyorsa  kırık şüphesi olan yeri destekleyerek , dikkatli ve hafifçe hareket ettirin. </a:t>
            </a:r>
          </a:p>
          <a:p>
            <a:pPr>
              <a:buFont typeface="Wingdings" panose="05000000000000000000" pitchFamily="2" charset="2"/>
              <a:buChar char="Ø"/>
            </a:pPr>
            <a:r>
              <a:rPr lang="tr-TR" dirty="0" smtClean="0"/>
              <a:t>Kanama varsa öncelikle kanamayı durdurun.</a:t>
            </a:r>
          </a:p>
          <a:p>
            <a:pPr>
              <a:buFont typeface="Wingdings" panose="05000000000000000000" pitchFamily="2" charset="2"/>
              <a:buChar char="Ø"/>
            </a:pPr>
            <a:r>
              <a:rPr lang="tr-TR" dirty="0" smtClean="0"/>
              <a:t>Kırık şüphesi olan bölgeyi </a:t>
            </a:r>
            <a:r>
              <a:rPr lang="tr-TR" b="1" dirty="0" smtClean="0"/>
              <a:t>bulduğunuz pozisyonda  </a:t>
            </a:r>
            <a:r>
              <a:rPr lang="tr-TR" dirty="0" smtClean="0"/>
              <a:t>atelle </a:t>
            </a:r>
            <a:r>
              <a:rPr lang="tr-TR" b="1" dirty="0" smtClean="0"/>
              <a:t>sabitleyin. Kemikler hangi pozisyonda duruyorsa o durumda tamponlarla destekleyerek sabitleyin.</a:t>
            </a:r>
          </a:p>
          <a:p>
            <a:pPr>
              <a:buFont typeface="Wingdings" panose="05000000000000000000" pitchFamily="2" charset="2"/>
              <a:buChar char="Ø"/>
            </a:pPr>
            <a:r>
              <a:rPr lang="tr-TR" dirty="0" smtClean="0"/>
              <a:t>Kemik uçları dışarı çıkmışsa  kesinlikle içeri ittirmeyin.</a:t>
            </a:r>
          </a:p>
          <a:p>
            <a:pPr marL="0" indent="0">
              <a:buNone/>
            </a:pPr>
            <a:r>
              <a:rPr lang="tr-TR" dirty="0" smtClean="0"/>
              <a:t>Açık yara varsa üzerini bezle kapatın.</a:t>
            </a:r>
            <a:endParaRPr lang="tr-TR" dirty="0"/>
          </a:p>
        </p:txBody>
      </p:sp>
      <p:sp>
        <p:nvSpPr>
          <p:cNvPr id="8"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KEMİK VE EKLEM YARALANMALARI</a:t>
            </a:r>
            <a:endParaRPr lang="tr-TR" sz="2800" b="1" dirty="0">
              <a:solidFill>
                <a:schemeClr val="tx1"/>
              </a:solidFill>
            </a:endParaRPr>
          </a:p>
        </p:txBody>
      </p:sp>
      <p:pic>
        <p:nvPicPr>
          <p:cNvPr id="5123" name="Picture 3" descr="C:\Users\zeytinburnumagder\Desktop\İLK YARDIM\kirilmalarda-ilkyardi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149080"/>
            <a:ext cx="4067942"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921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415163"/>
            <a:ext cx="9144000" cy="3450696"/>
          </a:xfrm>
        </p:spPr>
        <p:txBody>
          <a:bodyPr>
            <a:normAutofit/>
          </a:bodyPr>
          <a:lstStyle/>
          <a:p>
            <a:pPr>
              <a:buFont typeface="Wingdings" pitchFamily="2" charset="2"/>
              <a:buChar char="Ø"/>
            </a:pPr>
            <a:r>
              <a:rPr lang="tr-TR" b="1" dirty="0" smtClean="0">
                <a:solidFill>
                  <a:srgbClr val="FF0000"/>
                </a:solidFill>
              </a:rPr>
              <a:t>Sindirim sistemi:</a:t>
            </a:r>
          </a:p>
          <a:p>
            <a:pPr>
              <a:buFont typeface="Wingdings" pitchFamily="2" charset="2"/>
              <a:buChar char="Ø"/>
            </a:pPr>
            <a:r>
              <a:rPr lang="tr-TR" dirty="0" smtClean="0">
                <a:solidFill>
                  <a:schemeClr val="tx1">
                    <a:lumMod val="95000"/>
                    <a:lumOff val="5000"/>
                  </a:schemeClr>
                </a:solidFill>
              </a:rPr>
              <a:t>Ağızdan alınan besinlerin öğütülerek sindirilmesi ve kan dolaşımı vasıtasıyla vücuda dağılmasını sağlar</a:t>
            </a:r>
            <a:r>
              <a:rPr lang="tr-TR" b="1" dirty="0" smtClean="0">
                <a:solidFill>
                  <a:schemeClr val="tx1">
                    <a:lumMod val="95000"/>
                    <a:lumOff val="5000"/>
                  </a:schemeClr>
                </a:solidFill>
              </a:rPr>
              <a:t>.</a:t>
            </a:r>
          </a:p>
          <a:p>
            <a:pPr>
              <a:buFont typeface="Wingdings" pitchFamily="2" charset="2"/>
              <a:buChar char="Ø"/>
            </a:pPr>
            <a:r>
              <a:rPr lang="tr-TR" b="1" dirty="0" smtClean="0">
                <a:solidFill>
                  <a:srgbClr val="FF0000"/>
                </a:solidFill>
              </a:rPr>
              <a:t>Solunum sistemi:</a:t>
            </a:r>
          </a:p>
          <a:p>
            <a:pPr>
              <a:buFont typeface="Wingdings" pitchFamily="2" charset="2"/>
              <a:buChar char="Ø"/>
            </a:pPr>
            <a:r>
              <a:rPr lang="tr-TR" dirty="0" smtClean="0">
                <a:solidFill>
                  <a:schemeClr val="tx1">
                    <a:lumMod val="95000"/>
                    <a:lumOff val="5000"/>
                  </a:schemeClr>
                </a:solidFill>
              </a:rPr>
              <a:t>Vücuda gerekli olan gaz alış veriş görevini yaparak hücre ve dokuların oksijenlenmesini sağlar. Solunum yolları ve akciğerlerden oluşur.</a:t>
            </a:r>
          </a:p>
        </p:txBody>
      </p:sp>
      <p:sp>
        <p:nvSpPr>
          <p:cNvPr id="5" name="Başlık 3"/>
          <p:cNvSpPr txBox="1">
            <a:spLocks/>
          </p:cNvSpPr>
          <p:nvPr/>
        </p:nvSpPr>
        <p:spPr>
          <a:xfrm>
            <a:off x="395536" y="3356992"/>
            <a:ext cx="8229600" cy="1008112"/>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solidFill>
                  <a:srgbClr val="FF0000"/>
                </a:solidFill>
              </a:rPr>
              <a:t>                  </a:t>
            </a:r>
            <a:endParaRPr lang="tr-TR" sz="2800" dirty="0"/>
          </a:p>
        </p:txBody>
      </p:sp>
      <p:pic>
        <p:nvPicPr>
          <p:cNvPr id="6" name="Picture 3" descr="C:\Users\zeytinburnumagder\Desktop\İLK YARDIM\13524666-illustration-of-the-human-body-systems-Stock-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653136"/>
            <a:ext cx="5868144" cy="2204864"/>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1"/>
          <p:cNvSpPr>
            <a:spLocks noGrp="1"/>
          </p:cNvSpPr>
          <p:nvPr>
            <p:ph type="title"/>
          </p:nvPr>
        </p:nvSpPr>
        <p:spPr>
          <a:xfrm>
            <a:off x="467544" y="-25761"/>
            <a:ext cx="8229600" cy="1143000"/>
          </a:xfrm>
        </p:spPr>
        <p:txBody>
          <a:bodyPr>
            <a:normAutofit/>
          </a:bodyPr>
          <a:lstStyle/>
          <a:p>
            <a:r>
              <a:rPr lang="tr-TR" sz="2800" b="1" dirty="0" smtClean="0">
                <a:solidFill>
                  <a:srgbClr val="FF0000"/>
                </a:solidFill>
              </a:rPr>
              <a:t>                     </a:t>
            </a:r>
            <a:r>
              <a:rPr lang="tr-TR" sz="2800" b="1" dirty="0" smtClean="0">
                <a:solidFill>
                  <a:schemeClr val="tx1"/>
                </a:solidFill>
              </a:rPr>
              <a:t>VÜCUDU </a:t>
            </a:r>
            <a:r>
              <a:rPr lang="tr-TR" sz="2800" b="1" dirty="0">
                <a:solidFill>
                  <a:schemeClr val="tx1"/>
                </a:solidFill>
              </a:rPr>
              <a:t>OLUŞTURAN SİSTEMLER</a:t>
            </a:r>
          </a:p>
        </p:txBody>
      </p:sp>
    </p:spTree>
    <p:extLst>
      <p:ext uri="{BB962C8B-B14F-4D97-AF65-F5344CB8AC3E}">
        <p14:creationId xmlns:p14="http://schemas.microsoft.com/office/powerpoint/2010/main" val="15733782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412776"/>
            <a:ext cx="9144000" cy="5445224"/>
          </a:xfrm>
        </p:spPr>
        <p:txBody>
          <a:bodyPr>
            <a:normAutofit fontScale="55000" lnSpcReduction="20000"/>
          </a:bodyPr>
          <a:lstStyle/>
          <a:p>
            <a:pPr>
              <a:buFont typeface="Wingdings" panose="05000000000000000000" pitchFamily="2" charset="2"/>
              <a:buChar char="Ø"/>
            </a:pPr>
            <a:r>
              <a:rPr lang="tr-TR" sz="4200" dirty="0" smtClean="0"/>
              <a:t>Kırılan kemiği tespit etmek için </a:t>
            </a:r>
            <a:r>
              <a:rPr lang="tr-TR" sz="4200" dirty="0" err="1" smtClean="0"/>
              <a:t>atel</a:t>
            </a:r>
            <a:r>
              <a:rPr lang="tr-TR" sz="4200" dirty="0" smtClean="0"/>
              <a:t> olarak adlandırılan malzemeler (tahta,metal,sert plastik vs.)kullanılır.</a:t>
            </a:r>
          </a:p>
          <a:p>
            <a:pPr>
              <a:buFont typeface="Wingdings" panose="05000000000000000000" pitchFamily="2" charset="2"/>
              <a:buChar char="Ø"/>
            </a:pPr>
            <a:r>
              <a:rPr lang="tr-TR" sz="4200" dirty="0" smtClean="0"/>
              <a:t>Atelin boyu kırık şüphesi olan bölgenin  bir alt ve bir üst eklemlerinde içine alacak şekilde tespit edilmelidir.</a:t>
            </a:r>
          </a:p>
          <a:p>
            <a:pPr>
              <a:buFont typeface="Wingdings" panose="05000000000000000000" pitchFamily="2" charset="2"/>
              <a:buChar char="Ø"/>
            </a:pPr>
            <a:r>
              <a:rPr lang="tr-TR" sz="4200" dirty="0" smtClean="0"/>
              <a:t>Tespit ve sargı yapılırken  parmaklar görülecek şekilde açıkta bırakılmalıdır. Parmaklardaki  renk, hareket  duyarlılık kontrol edilir.</a:t>
            </a:r>
          </a:p>
          <a:p>
            <a:pPr>
              <a:buFont typeface="Wingdings" panose="05000000000000000000" pitchFamily="2" charset="2"/>
              <a:buChar char="Ø"/>
            </a:pPr>
            <a:r>
              <a:rPr lang="tr-TR" sz="4200" dirty="0" smtClean="0"/>
              <a:t>Hasta sıcak tutulmalıdır. Yüzük saat gibi eşyalar çıkarılır. Aksi</a:t>
            </a:r>
          </a:p>
          <a:p>
            <a:pPr marL="0" indent="0">
              <a:buNone/>
            </a:pPr>
            <a:r>
              <a:rPr lang="tr-TR" sz="4200" dirty="0" smtClean="0"/>
              <a:t>taktirde oluşa bilecek ödem  doku hasarına yol açabilir.</a:t>
            </a:r>
          </a:p>
          <a:p>
            <a:pPr marL="0" indent="0">
              <a:buNone/>
            </a:pPr>
            <a:r>
              <a:rPr lang="tr-TR" sz="4200" b="1" dirty="0" smtClean="0">
                <a:solidFill>
                  <a:srgbClr val="FF0000"/>
                </a:solidFill>
              </a:rPr>
              <a:t>    Çıkıklar</a:t>
            </a:r>
          </a:p>
          <a:p>
            <a:pPr marL="0" indent="0">
              <a:buNone/>
            </a:pPr>
            <a:r>
              <a:rPr lang="tr-TR" sz="4200" dirty="0" smtClean="0"/>
              <a:t>    Eklem yüzeylerinin kalıcı olarak ayrılmasıdır. Kendiliğinden normal konumuna dönmez. Çıkık olduğu düşünülen  bölgede</a:t>
            </a:r>
          </a:p>
          <a:p>
            <a:pPr>
              <a:buFont typeface="Wingdings" panose="05000000000000000000" pitchFamily="2" charset="2"/>
              <a:buChar char="Ø"/>
            </a:pPr>
            <a:r>
              <a:rPr lang="tr-TR" sz="4200" dirty="0" smtClean="0"/>
              <a:t>Yoğun ağrı</a:t>
            </a:r>
          </a:p>
          <a:p>
            <a:pPr>
              <a:buFont typeface="Wingdings" panose="05000000000000000000" pitchFamily="2" charset="2"/>
              <a:buChar char="Ø"/>
            </a:pPr>
            <a:r>
              <a:rPr lang="tr-TR" sz="4200" dirty="0" smtClean="0"/>
              <a:t>Şişik ve kızarıklık</a:t>
            </a:r>
          </a:p>
          <a:p>
            <a:pPr>
              <a:buFont typeface="Wingdings" panose="05000000000000000000" pitchFamily="2" charset="2"/>
              <a:buChar char="Ø"/>
            </a:pPr>
            <a:r>
              <a:rPr lang="tr-TR" sz="4200" dirty="0" smtClean="0"/>
              <a:t>İşlev kaybı</a:t>
            </a:r>
          </a:p>
          <a:p>
            <a:pPr>
              <a:buFont typeface="Wingdings" panose="05000000000000000000" pitchFamily="2" charset="2"/>
              <a:buChar char="Ø"/>
            </a:pPr>
            <a:r>
              <a:rPr lang="tr-TR" sz="4200" dirty="0" smtClean="0"/>
              <a:t>Eklem bozukluğu gibi belirtiler görüle bilir.</a:t>
            </a:r>
          </a:p>
          <a:p>
            <a:pPr marL="0" indent="0">
              <a:buNone/>
            </a:pPr>
            <a:endParaRPr lang="tr-TR" sz="4200" dirty="0" smtClean="0"/>
          </a:p>
          <a:p>
            <a:pPr marL="0" indent="0">
              <a:buNone/>
            </a:pPr>
            <a:endParaRPr lang="tr-TR" dirty="0" smtClean="0"/>
          </a:p>
          <a:p>
            <a:pPr>
              <a:buFont typeface="Wingdings" panose="05000000000000000000" pitchFamily="2" charset="2"/>
              <a:buChar char="Ø"/>
            </a:pPr>
            <a:endParaRPr lang="tr-TR"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KEMİK VE EKLEM YARALANMALARI</a:t>
            </a:r>
            <a:endParaRPr lang="tr-TR" sz="2800" b="1" dirty="0">
              <a:solidFill>
                <a:schemeClr val="tx1"/>
              </a:solidFill>
            </a:endParaRPr>
          </a:p>
        </p:txBody>
      </p:sp>
    </p:spTree>
    <p:extLst>
      <p:ext uri="{BB962C8B-B14F-4D97-AF65-F5344CB8AC3E}">
        <p14:creationId xmlns:p14="http://schemas.microsoft.com/office/powerpoint/2010/main" val="30364101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268760"/>
            <a:ext cx="9144000" cy="5760640"/>
          </a:xfrm>
        </p:spPr>
        <p:txBody>
          <a:bodyPr>
            <a:normAutofit/>
          </a:bodyPr>
          <a:lstStyle/>
          <a:p>
            <a:pPr marL="0" indent="0">
              <a:buNone/>
            </a:pPr>
            <a:r>
              <a:rPr lang="tr-TR" b="1" dirty="0" smtClean="0">
                <a:solidFill>
                  <a:srgbClr val="FF0000"/>
                </a:solidFill>
              </a:rPr>
              <a:t>   Çıkık durumlarında yapılması gerekenler;</a:t>
            </a:r>
          </a:p>
          <a:p>
            <a:pPr>
              <a:buFont typeface="Wingdings" panose="05000000000000000000" pitchFamily="2" charset="2"/>
              <a:buChar char="Ø"/>
            </a:pPr>
            <a:r>
              <a:rPr lang="tr-TR" dirty="0" smtClean="0"/>
              <a:t>Yardım isteyin(</a:t>
            </a:r>
            <a:r>
              <a:rPr lang="tr-TR" dirty="0" smtClean="0">
                <a:solidFill>
                  <a:srgbClr val="FF0000"/>
                </a:solidFill>
              </a:rPr>
              <a:t>112</a:t>
            </a:r>
            <a:r>
              <a:rPr lang="tr-TR" dirty="0" smtClean="0"/>
              <a:t>).</a:t>
            </a:r>
          </a:p>
          <a:p>
            <a:pPr>
              <a:buFont typeface="Wingdings" panose="05000000000000000000" pitchFamily="2" charset="2"/>
              <a:buChar char="Ø"/>
            </a:pPr>
            <a:r>
              <a:rPr lang="tr-TR" dirty="0" smtClean="0"/>
              <a:t>Eklemi </a:t>
            </a:r>
            <a:r>
              <a:rPr lang="tr-TR" b="1" dirty="0" smtClean="0"/>
              <a:t>bulunduğu şekilde sabitleyerek</a:t>
            </a:r>
            <a:r>
              <a:rPr lang="tr-TR" dirty="0" smtClean="0"/>
              <a:t> hareketi engelleyin.</a:t>
            </a:r>
          </a:p>
          <a:p>
            <a:pPr>
              <a:buFont typeface="Wingdings" panose="05000000000000000000" pitchFamily="2" charset="2"/>
              <a:buChar char="Ø"/>
            </a:pPr>
            <a:endParaRPr lang="tr-TR" dirty="0"/>
          </a:p>
          <a:p>
            <a:pPr>
              <a:buFont typeface="Wingdings" panose="05000000000000000000" pitchFamily="2" charset="2"/>
              <a:buChar char="Ø"/>
            </a:pPr>
            <a:endParaRPr lang="tr-TR" dirty="0" smtClean="0"/>
          </a:p>
          <a:p>
            <a:pPr>
              <a:buFont typeface="Wingdings" panose="05000000000000000000" pitchFamily="2" charset="2"/>
              <a:buChar char="Ø"/>
            </a:pPr>
            <a:endParaRPr lang="tr-TR" dirty="0"/>
          </a:p>
          <a:p>
            <a:pPr>
              <a:buFont typeface="Wingdings" panose="05000000000000000000" pitchFamily="2" charset="2"/>
              <a:buChar char="Ø"/>
            </a:pPr>
            <a:endParaRPr lang="tr-TR" dirty="0" smtClean="0"/>
          </a:p>
          <a:p>
            <a:pPr>
              <a:buFont typeface="Wingdings" panose="05000000000000000000" pitchFamily="2" charset="2"/>
              <a:buChar char="Ø"/>
            </a:pPr>
            <a:r>
              <a:rPr lang="tr-TR" dirty="0" smtClean="0"/>
              <a:t>Yerinden çıkmış </a:t>
            </a:r>
            <a:r>
              <a:rPr lang="tr-TR" b="1" dirty="0" smtClean="0"/>
              <a:t>kemikleri  yerleştirmeye  çalışmayın. </a:t>
            </a:r>
            <a:r>
              <a:rPr lang="tr-TR" dirty="0" smtClean="0"/>
              <a:t>Daha fazla  zarara yo açabilirsiniz.</a:t>
            </a:r>
          </a:p>
          <a:p>
            <a:pPr>
              <a:buFont typeface="Wingdings" panose="05000000000000000000" pitchFamily="2" charset="2"/>
              <a:buChar char="Ø"/>
            </a:pPr>
            <a:r>
              <a:rPr lang="tr-TR" dirty="0" smtClean="0"/>
              <a:t>Yarlıya ağızdan hiçbir şey vermeyin.</a:t>
            </a:r>
          </a:p>
          <a:p>
            <a:pPr>
              <a:buFont typeface="Wingdings" panose="05000000000000000000" pitchFamily="2" charset="2"/>
              <a:buChar char="Ø"/>
            </a:pPr>
            <a:r>
              <a:rPr lang="tr-TR" dirty="0" smtClean="0"/>
              <a:t>Bölgede nabız, deri rengi  ve ısıyı kontrol edin</a:t>
            </a:r>
          </a:p>
          <a:p>
            <a:pPr>
              <a:buFont typeface="Wingdings" panose="05000000000000000000" pitchFamily="2" charset="2"/>
              <a:buChar char="Ø"/>
            </a:pPr>
            <a:endParaRPr lang="tr-TR" b="1" dirty="0"/>
          </a:p>
          <a:p>
            <a:pPr>
              <a:buFont typeface="Wingdings" panose="05000000000000000000" pitchFamily="2" charset="2"/>
              <a:buChar char="Ø"/>
            </a:pPr>
            <a:endParaRPr lang="tr-TR" dirty="0" smtClean="0"/>
          </a:p>
          <a:p>
            <a:pPr>
              <a:buFont typeface="Wingdings" panose="05000000000000000000" pitchFamily="2" charset="2"/>
              <a:buChar char="Ø"/>
            </a:pPr>
            <a:endParaRPr lang="tr-TR" dirty="0" smtClean="0"/>
          </a:p>
          <a:p>
            <a:pPr>
              <a:buFont typeface="Wingdings" panose="05000000000000000000" pitchFamily="2" charset="2"/>
              <a:buChar char="Ø"/>
            </a:pPr>
            <a:endParaRPr lang="tr-TR" dirty="0" smtClean="0"/>
          </a:p>
          <a:p>
            <a:pPr marL="0" indent="0">
              <a:buNone/>
            </a:pPr>
            <a:endParaRPr lang="tr-TR"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KEMİK VE EKLEM YARALANMALARI</a:t>
            </a:r>
            <a:endParaRPr lang="tr-TR" sz="2800" b="1" dirty="0">
              <a:solidFill>
                <a:schemeClr val="tx1"/>
              </a:solidFill>
            </a:endParaRPr>
          </a:p>
        </p:txBody>
      </p:sp>
      <p:pic>
        <p:nvPicPr>
          <p:cNvPr id="6146" name="Picture 2" descr="C:\Users\zeytinburnumagder\Desktop\luxor-velpo-bandaji-kol-ve-omuz-sabitleme__12069863580787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708920"/>
            <a:ext cx="3456383" cy="230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0341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935480"/>
            <a:ext cx="9144000" cy="4922520"/>
          </a:xfrm>
        </p:spPr>
        <p:txBody>
          <a:bodyPr/>
          <a:lstStyle/>
          <a:p>
            <a:pPr marL="0" indent="0">
              <a:buNone/>
            </a:pPr>
            <a:r>
              <a:rPr lang="tr-TR" b="1" dirty="0" smtClean="0">
                <a:solidFill>
                  <a:srgbClr val="FF0000"/>
                </a:solidFill>
              </a:rPr>
              <a:t>    Burkulmalar </a:t>
            </a:r>
          </a:p>
          <a:p>
            <a:pPr>
              <a:buFont typeface="Wingdings" panose="05000000000000000000" pitchFamily="2" charset="2"/>
              <a:buChar char="Ø"/>
            </a:pPr>
            <a:r>
              <a:rPr lang="tr-TR" b="1" dirty="0" smtClean="0"/>
              <a:t>Eklem yüzeylerinin anlık olarak ayrılmasıdır. Zorlamalar sonucu ortaya çıkabilir.</a:t>
            </a:r>
          </a:p>
          <a:p>
            <a:pPr>
              <a:buFont typeface="Wingdings" panose="05000000000000000000" pitchFamily="2" charset="2"/>
              <a:buChar char="Ø"/>
            </a:pPr>
            <a:r>
              <a:rPr lang="tr-TR" b="1" dirty="0" smtClean="0"/>
              <a:t>Burkulmalarda ortaya çıkan belirtiler ;</a:t>
            </a:r>
          </a:p>
          <a:p>
            <a:pPr>
              <a:buFont typeface="Wingdings" panose="05000000000000000000" pitchFamily="2" charset="2"/>
              <a:buChar char="Ø"/>
            </a:pPr>
            <a:r>
              <a:rPr lang="tr-TR" b="1" dirty="0" smtClean="0"/>
              <a:t>Ağrı</a:t>
            </a:r>
          </a:p>
          <a:p>
            <a:pPr>
              <a:buFont typeface="Wingdings" panose="05000000000000000000" pitchFamily="2" charset="2"/>
              <a:buChar char="Ø"/>
            </a:pPr>
            <a:r>
              <a:rPr lang="tr-TR" b="1" dirty="0" smtClean="0"/>
              <a:t>Kızarma</a:t>
            </a:r>
          </a:p>
          <a:p>
            <a:pPr>
              <a:buFont typeface="Wingdings" panose="05000000000000000000" pitchFamily="2" charset="2"/>
              <a:buChar char="Ø"/>
            </a:pPr>
            <a:r>
              <a:rPr lang="tr-TR" b="1" dirty="0" smtClean="0"/>
              <a:t>Şişlik</a:t>
            </a:r>
          </a:p>
          <a:p>
            <a:pPr>
              <a:buFont typeface="Wingdings" panose="05000000000000000000" pitchFamily="2" charset="2"/>
              <a:buChar char="Ø"/>
            </a:pPr>
            <a:r>
              <a:rPr lang="tr-TR" b="1" dirty="0" smtClean="0"/>
              <a:t>İşlev kaybı.</a:t>
            </a:r>
            <a:endParaRPr lang="tr-TR" b="1"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KEMİK VE EKLEM YARALANMALARI</a:t>
            </a:r>
            <a:endParaRPr lang="tr-TR" sz="2800" b="1" dirty="0">
              <a:solidFill>
                <a:schemeClr val="tx1"/>
              </a:solidFill>
            </a:endParaRPr>
          </a:p>
        </p:txBody>
      </p:sp>
      <p:pic>
        <p:nvPicPr>
          <p:cNvPr id="1026" name="Picture 2" descr="C:\Users\zeytinburnumagder\Desktop\İLK YARDIM\burkulma-ve-cikikta-ilk-yardim-vira-akadem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524" y="3767757"/>
            <a:ext cx="4442972" cy="2973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8443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340768"/>
            <a:ext cx="9169508" cy="4922520"/>
          </a:xfrm>
        </p:spPr>
        <p:txBody>
          <a:bodyPr>
            <a:normAutofit/>
          </a:bodyPr>
          <a:lstStyle/>
          <a:p>
            <a:pPr>
              <a:buFont typeface="Wingdings" panose="05000000000000000000" pitchFamily="2" charset="2"/>
              <a:buChar char="Ø"/>
            </a:pPr>
            <a:r>
              <a:rPr lang="tr-TR" sz="2400" b="1" dirty="0" smtClean="0">
                <a:solidFill>
                  <a:srgbClr val="FF0000"/>
                </a:solidFill>
              </a:rPr>
              <a:t>Burkulmalarda yapılması gerekenler;</a:t>
            </a:r>
          </a:p>
          <a:p>
            <a:pPr>
              <a:buFont typeface="Wingdings" panose="05000000000000000000" pitchFamily="2" charset="2"/>
              <a:buChar char="Ø"/>
            </a:pPr>
            <a:r>
              <a:rPr lang="tr-TR" sz="2400" dirty="0" smtClean="0"/>
              <a:t>Burkulmuş olan eklemin hareketini sıkıştırıcı bir bandajla tespit edin.</a:t>
            </a:r>
          </a:p>
          <a:p>
            <a:pPr>
              <a:buFont typeface="Wingdings" panose="05000000000000000000" pitchFamily="2" charset="2"/>
              <a:buChar char="Ø"/>
            </a:pPr>
            <a:r>
              <a:rPr lang="tr-TR" sz="2400" dirty="0" smtClean="0"/>
              <a:t>Şişliği azaltmak için yukarı kaldırarak istirahatini sağlayın.</a:t>
            </a:r>
          </a:p>
          <a:p>
            <a:pPr>
              <a:buFont typeface="Wingdings" panose="05000000000000000000" pitchFamily="2" charset="2"/>
              <a:buChar char="Ø"/>
            </a:pPr>
            <a:r>
              <a:rPr lang="tr-TR" sz="2400" dirty="0" smtClean="0"/>
              <a:t>Ödemi azaltmak için soğuk uygulama yapın.</a:t>
            </a:r>
          </a:p>
          <a:p>
            <a:pPr>
              <a:buFont typeface="Wingdings" panose="05000000000000000000" pitchFamily="2" charset="2"/>
              <a:buChar char="Ø"/>
            </a:pPr>
            <a:r>
              <a:rPr lang="tr-TR" sz="2400" dirty="0" smtClean="0"/>
              <a:t>Burkulmuş olan bölgeyi ovalamayın ve asla masaj yapmayın.</a:t>
            </a:r>
          </a:p>
          <a:p>
            <a:pPr>
              <a:buFont typeface="Wingdings" panose="05000000000000000000" pitchFamily="2" charset="2"/>
              <a:buChar char="Ø"/>
            </a:pPr>
            <a:endParaRPr lang="tr-TR" dirty="0" smtClean="0"/>
          </a:p>
          <a:p>
            <a:pPr>
              <a:buFont typeface="Wingdings" panose="05000000000000000000" pitchFamily="2" charset="2"/>
              <a:buChar char="Ø"/>
            </a:pPr>
            <a:endParaRPr lang="tr-TR"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KEMİK VE EKLEM YARALANMALARI</a:t>
            </a:r>
            <a:endParaRPr lang="tr-TR" sz="2800" b="1" dirty="0">
              <a:solidFill>
                <a:schemeClr val="tx1"/>
              </a:solidFill>
            </a:endParaRPr>
          </a:p>
        </p:txBody>
      </p:sp>
      <p:pic>
        <p:nvPicPr>
          <p:cNvPr id="2050" name="Picture 2" descr="C:\Users\zeytinburnumagder\Desktop\İLK YARDIM\827708fa32771bd7e45c8ac4cea2158f1c5abed190001-23-10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857" y="4005064"/>
            <a:ext cx="4547383"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0092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556792"/>
            <a:ext cx="9144000" cy="5301208"/>
          </a:xfrm>
        </p:spPr>
        <p:txBody>
          <a:bodyPr>
            <a:normAutofit fontScale="92500" lnSpcReduction="10000"/>
          </a:bodyPr>
          <a:lstStyle/>
          <a:p>
            <a:pPr>
              <a:buFont typeface="Wingdings" panose="05000000000000000000" pitchFamily="2" charset="2"/>
              <a:buChar char="Ø"/>
            </a:pPr>
            <a:r>
              <a:rPr lang="tr-TR" b="1" dirty="0" smtClean="0">
                <a:solidFill>
                  <a:srgbClr val="FF0000"/>
                </a:solidFill>
              </a:rPr>
              <a:t>İncinmeler;</a:t>
            </a:r>
          </a:p>
          <a:p>
            <a:pPr>
              <a:buFont typeface="Wingdings" panose="05000000000000000000" pitchFamily="2" charset="2"/>
              <a:buChar char="Ø"/>
            </a:pPr>
            <a:r>
              <a:rPr lang="tr-TR" dirty="0" smtClean="0"/>
              <a:t>Üstteki deri tabakasında herhangi bir hasar yani doku kaybı olmamasına rağmen darbe nedeniyle  deri altındaki dokularda meydana gelen kanamalarla karakterize yaralanmalardır.</a:t>
            </a:r>
          </a:p>
          <a:p>
            <a:pPr marL="0" indent="0">
              <a:buNone/>
            </a:pPr>
            <a:r>
              <a:rPr lang="tr-TR" dirty="0" smtClean="0"/>
              <a:t>İçilmelerde ortaya çıkan belirtiler</a:t>
            </a:r>
          </a:p>
          <a:p>
            <a:pPr>
              <a:buFont typeface="Wingdings" panose="05000000000000000000" pitchFamily="2" charset="2"/>
              <a:buChar char="Ø"/>
            </a:pPr>
            <a:r>
              <a:rPr lang="tr-TR" dirty="0" smtClean="0"/>
              <a:t>Morarma</a:t>
            </a:r>
          </a:p>
          <a:p>
            <a:pPr>
              <a:buFont typeface="Wingdings" panose="05000000000000000000" pitchFamily="2" charset="2"/>
              <a:buChar char="Ø"/>
            </a:pPr>
            <a:r>
              <a:rPr lang="tr-TR" dirty="0" smtClean="0"/>
              <a:t>Şişlik</a:t>
            </a:r>
          </a:p>
          <a:p>
            <a:pPr>
              <a:buFont typeface="Wingdings" panose="05000000000000000000" pitchFamily="2" charset="2"/>
              <a:buChar char="Ø"/>
            </a:pPr>
            <a:r>
              <a:rPr lang="tr-TR" dirty="0" smtClean="0"/>
              <a:t>Ağrı</a:t>
            </a:r>
          </a:p>
          <a:p>
            <a:pPr marL="0" indent="0">
              <a:buNone/>
            </a:pPr>
            <a:r>
              <a:rPr lang="tr-TR" b="1" dirty="0" smtClean="0">
                <a:solidFill>
                  <a:srgbClr val="FF0000"/>
                </a:solidFill>
              </a:rPr>
              <a:t>İçilmelerde yapılması gerekenler;</a:t>
            </a:r>
          </a:p>
          <a:p>
            <a:pPr>
              <a:buFont typeface="Wingdings" panose="05000000000000000000" pitchFamily="2" charset="2"/>
              <a:buChar char="Ø"/>
            </a:pPr>
            <a:r>
              <a:rPr lang="tr-TR" dirty="0" smtClean="0"/>
              <a:t>İncinmiş bölgeyi dinlendirin.</a:t>
            </a:r>
          </a:p>
          <a:p>
            <a:pPr>
              <a:buFont typeface="Wingdings" panose="05000000000000000000" pitchFamily="2" charset="2"/>
              <a:buChar char="Ø"/>
            </a:pPr>
            <a:r>
              <a:rPr lang="tr-TR" dirty="0" smtClean="0"/>
              <a:t>Soğuk uygulama yapın. Bir sarılmış buz torbası ,etkilenen alana yerleştirildiğinde deri altı kanamayı azaltacaktır.</a:t>
            </a:r>
          </a:p>
          <a:p>
            <a:pPr>
              <a:buFont typeface="Wingdings" panose="05000000000000000000" pitchFamily="2" charset="2"/>
              <a:buChar char="Ø"/>
            </a:pPr>
            <a:r>
              <a:rPr lang="tr-TR" dirty="0" smtClean="0"/>
              <a:t>Kalp seviyesinin üstünde tutun.</a:t>
            </a:r>
          </a:p>
          <a:p>
            <a:pPr>
              <a:buFont typeface="Wingdings" panose="05000000000000000000" pitchFamily="2" charset="2"/>
              <a:buChar char="Ø"/>
            </a:pPr>
            <a:endParaRPr lang="tr-TR" dirty="0" smtClean="0"/>
          </a:p>
          <a:p>
            <a:pPr>
              <a:buFont typeface="Wingdings" panose="05000000000000000000" pitchFamily="2" charset="2"/>
              <a:buChar char="Ø"/>
            </a:pPr>
            <a:endParaRPr lang="tr-TR"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KEMİK VE EKLEM YARALANMALARI</a:t>
            </a:r>
            <a:endParaRPr lang="tr-TR" sz="2800" b="1" dirty="0">
              <a:solidFill>
                <a:schemeClr val="tx1"/>
              </a:solidFill>
            </a:endParaRPr>
          </a:p>
        </p:txBody>
      </p:sp>
      <p:pic>
        <p:nvPicPr>
          <p:cNvPr id="3075" name="Picture 3" descr="C:\Users\zeytinburnumagder\Desktop\İLK YARDIM\indir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140968"/>
            <a:ext cx="3949436"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2507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zeytinburnumagder\Desktop\İLK YARDIM\cayin-faydalari-nelerdir-60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48680"/>
            <a:ext cx="6984776" cy="4295637"/>
          </a:xfrm>
          <a:prstGeom prst="rect">
            <a:avLst/>
          </a:prstGeom>
          <a:noFill/>
          <a:extLst>
            <a:ext uri="{909E8E84-426E-40DD-AFC4-6F175D3DCCD1}">
              <a14:hiddenFill xmlns:a14="http://schemas.microsoft.com/office/drawing/2010/main">
                <a:solidFill>
                  <a:srgbClr val="FFFFFF"/>
                </a:solidFill>
              </a14:hiddenFill>
            </a:ext>
          </a:extLst>
        </p:spPr>
      </p:pic>
      <p:sp>
        <p:nvSpPr>
          <p:cNvPr id="6" name="Başlık 1"/>
          <p:cNvSpPr>
            <a:spLocks noGrp="1"/>
          </p:cNvSpPr>
          <p:nvPr>
            <p:ph type="title"/>
          </p:nvPr>
        </p:nvSpPr>
        <p:spPr>
          <a:xfrm>
            <a:off x="14567" y="4844317"/>
            <a:ext cx="7128792" cy="1143000"/>
          </a:xfrm>
        </p:spPr>
        <p:txBody>
          <a:bodyPr>
            <a:normAutofit fontScale="90000"/>
          </a:bodyPr>
          <a:lstStyle/>
          <a:p>
            <a:r>
              <a:rPr lang="tr-TR" sz="2800" dirty="0" smtClean="0"/>
              <a:t>                             </a:t>
            </a:r>
            <a:r>
              <a:rPr lang="tr-TR" sz="8000" b="1" dirty="0" smtClean="0">
                <a:solidFill>
                  <a:srgbClr val="FF0000"/>
                </a:solidFill>
              </a:rPr>
              <a:t>ÇAY MOLASI</a:t>
            </a:r>
            <a:endParaRPr lang="tr-TR" sz="8000" b="1" dirty="0">
              <a:solidFill>
                <a:srgbClr val="FF0000"/>
              </a:solidFill>
            </a:endParaRPr>
          </a:p>
        </p:txBody>
      </p:sp>
    </p:spTree>
    <p:extLst>
      <p:ext uri="{BB962C8B-B14F-4D97-AF65-F5344CB8AC3E}">
        <p14:creationId xmlns:p14="http://schemas.microsoft.com/office/powerpoint/2010/main" val="34916363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700808"/>
            <a:ext cx="9144000" cy="5157192"/>
          </a:xfrm>
        </p:spPr>
        <p:txBody>
          <a:bodyPr/>
          <a:lstStyle/>
          <a:p>
            <a:pPr>
              <a:buFont typeface="Wingdings" panose="05000000000000000000" pitchFamily="2" charset="2"/>
              <a:buChar char="Ø"/>
            </a:pPr>
            <a:r>
              <a:rPr lang="tr-TR" dirty="0" smtClean="0"/>
              <a:t>Yanık ısı ,genellikle  sıcak su buhar teması sonucu, katı maddelerle temas, asit / alkali gibi kimyasal maddelerle temas elektrik akımı ya da radyosun nedeni ile deri ve dokuların hasar görmesi ile oluşur.</a:t>
            </a:r>
          </a:p>
          <a:p>
            <a:pPr>
              <a:buFont typeface="Wingdings" panose="05000000000000000000" pitchFamily="2" charset="2"/>
              <a:buChar char="Ø"/>
            </a:pPr>
            <a:r>
              <a:rPr lang="tr-TR" dirty="0" smtClean="0"/>
              <a:t>Yanıklar ;derinliği , yaygınlığı  ve oluşturduğu bölge ,enfeksiyon riski kişinin yaşı ,önceden var olan hastalığı  ve solunum yolunun zarar  görmesine bağlı olarak ciddiyeti belirlenir. </a:t>
            </a:r>
          </a:p>
          <a:p>
            <a:pPr>
              <a:buFont typeface="Wingdings" panose="05000000000000000000" pitchFamily="2" charset="2"/>
              <a:buChar char="Ø"/>
            </a:pPr>
            <a:r>
              <a:rPr lang="tr-TR" dirty="0" smtClean="0"/>
              <a:t>Yanıklarda  ağrı ve sıvı kaybına bağlı olarak şok  meydana gelebilir.</a:t>
            </a:r>
          </a:p>
          <a:p>
            <a:pPr>
              <a:buFont typeface="Wingdings" panose="05000000000000000000" pitchFamily="2" charset="2"/>
              <a:buChar char="Ø"/>
            </a:pPr>
            <a:r>
              <a:rPr lang="tr-TR" dirty="0" smtClean="0"/>
              <a:t>Yanıklar deri ve dokularda ortaya çıkardığı hasara göre 3’e ayrılır.</a:t>
            </a:r>
            <a:endParaRPr lang="tr-TR"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YANIKLAR</a:t>
            </a:r>
            <a:endParaRPr lang="tr-TR" sz="2800" b="1" dirty="0">
              <a:solidFill>
                <a:schemeClr val="tx1"/>
              </a:solidFill>
            </a:endParaRPr>
          </a:p>
        </p:txBody>
      </p:sp>
    </p:spTree>
    <p:extLst>
      <p:ext uri="{BB962C8B-B14F-4D97-AF65-F5344CB8AC3E}">
        <p14:creationId xmlns:p14="http://schemas.microsoft.com/office/powerpoint/2010/main" val="31305517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628800"/>
            <a:ext cx="9144000" cy="5229200"/>
          </a:xfrm>
        </p:spPr>
        <p:txBody>
          <a:bodyPr/>
          <a:lstStyle/>
          <a:p>
            <a:pPr>
              <a:buFont typeface="Wingdings" panose="05000000000000000000" pitchFamily="2" charset="2"/>
              <a:buChar char="Ø"/>
            </a:pPr>
            <a:r>
              <a:rPr lang="tr-TR" b="1" dirty="0" smtClean="0"/>
              <a:t>1-</a:t>
            </a:r>
            <a:r>
              <a:rPr lang="tr-TR" dirty="0" smtClean="0"/>
              <a:t> </a:t>
            </a:r>
            <a:r>
              <a:rPr lang="tr-TR" b="1" dirty="0" smtClean="0"/>
              <a:t>Derece yanıklar; </a:t>
            </a:r>
            <a:r>
              <a:rPr lang="tr-TR" dirty="0" smtClean="0"/>
              <a:t>Derinin üst tabakası  yanmıştır. Deride  kızarıklık, ağrı, yanık bölgesinde ödem vardır. 48 saatte iyileşir.</a:t>
            </a:r>
          </a:p>
          <a:p>
            <a:pPr>
              <a:buFont typeface="Wingdings" panose="05000000000000000000" pitchFamily="2" charset="2"/>
              <a:buChar char="Ø"/>
            </a:pPr>
            <a:r>
              <a:rPr lang="tr-TR" b="1" dirty="0" smtClean="0"/>
              <a:t>2-Derece  Yanıklar ;</a:t>
            </a:r>
            <a:r>
              <a:rPr lang="tr-TR" dirty="0" smtClean="0"/>
              <a:t>Derinin iki tabakamsıda  yanmıştır . Ağrılıdır. Derinde  </a:t>
            </a:r>
            <a:r>
              <a:rPr lang="tr-TR" dirty="0" err="1" smtClean="0"/>
              <a:t>bül</a:t>
            </a:r>
            <a:r>
              <a:rPr lang="tr-TR" dirty="0" smtClean="0"/>
              <a:t>  adı verilen içi su dolu kabarcıklar ortaya çıkmıştır. Arılıdır. Derinin kendini yenilemesi </a:t>
            </a:r>
            <a:r>
              <a:rPr lang="tr-TR" dirty="0" err="1" smtClean="0"/>
              <a:t>ilekendi</a:t>
            </a:r>
            <a:r>
              <a:rPr lang="tr-TR" dirty="0" smtClean="0"/>
              <a:t> kendine iyileşebilir.</a:t>
            </a:r>
          </a:p>
          <a:p>
            <a:pPr>
              <a:buFont typeface="Wingdings" panose="05000000000000000000" pitchFamily="2" charset="2"/>
              <a:buChar char="Ø"/>
            </a:pPr>
            <a:r>
              <a:rPr lang="tr-TR" b="1" dirty="0" smtClean="0"/>
              <a:t>3- Derece yanıklar; </a:t>
            </a:r>
            <a:r>
              <a:rPr lang="tr-TR" dirty="0" smtClean="0"/>
              <a:t>Deri ve derialtı  tüm dokular zarar görmüştür. Sinir uçları ’da zarar görmüştür . Bu nedenle ağrı azdır veya yoktur . Beyaz ve kara yaradan siyah renge kadar aşamaları  vardır.</a:t>
            </a:r>
          </a:p>
          <a:p>
            <a:pPr>
              <a:buFont typeface="Wingdings" panose="05000000000000000000" pitchFamily="2" charset="2"/>
              <a:buChar char="Ø"/>
            </a:pPr>
            <a:endParaRPr lang="tr-TR"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YANIKLARDA DERECE (3 ) ÇEŞİTTİR</a:t>
            </a:r>
            <a:endParaRPr lang="tr-TR" sz="2800" b="1" dirty="0">
              <a:solidFill>
                <a:schemeClr val="tx1"/>
              </a:solidFill>
            </a:endParaRPr>
          </a:p>
        </p:txBody>
      </p:sp>
    </p:spTree>
    <p:extLst>
      <p:ext uri="{BB962C8B-B14F-4D97-AF65-F5344CB8AC3E}">
        <p14:creationId xmlns:p14="http://schemas.microsoft.com/office/powerpoint/2010/main" val="41791073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801" y="1408430"/>
            <a:ext cx="9144000" cy="3460730"/>
          </a:xfrm>
        </p:spPr>
        <p:txBody>
          <a:bodyPr>
            <a:normAutofit fontScale="92500" lnSpcReduction="20000"/>
          </a:bodyPr>
          <a:lstStyle/>
          <a:p>
            <a:pPr marL="0" indent="0">
              <a:buNone/>
            </a:pPr>
            <a:r>
              <a:rPr lang="tr-TR" b="1" dirty="0" smtClean="0"/>
              <a:t>   </a:t>
            </a:r>
            <a:r>
              <a:rPr lang="tr-TR" b="1" dirty="0" smtClean="0">
                <a:solidFill>
                  <a:srgbClr val="FF0000"/>
                </a:solidFill>
              </a:rPr>
              <a:t>Yanıklarda yapılması gerekenler;</a:t>
            </a:r>
          </a:p>
          <a:p>
            <a:pPr>
              <a:buFont typeface="Wingdings" panose="05000000000000000000" pitchFamily="2" charset="2"/>
              <a:buChar char="Ø"/>
            </a:pPr>
            <a:r>
              <a:rPr lang="tr-TR" dirty="0" smtClean="0"/>
              <a:t>Yanıklarda ilk yardımın temel amacı  ağrıyı hafifletmek  daha fazla yaralanmayı engellemektir . </a:t>
            </a:r>
          </a:p>
          <a:p>
            <a:pPr>
              <a:buFont typeface="Wingdings" panose="05000000000000000000" pitchFamily="2" charset="2"/>
              <a:buChar char="Ø"/>
            </a:pPr>
            <a:r>
              <a:rPr lang="tr-TR" dirty="0" smtClean="0"/>
              <a:t>Kişi hala yanıyorsa paniğe engel olun</a:t>
            </a:r>
            <a:r>
              <a:rPr lang="tr-TR" dirty="0"/>
              <a:t>, </a:t>
            </a:r>
            <a:r>
              <a:rPr lang="tr-TR" dirty="0" smtClean="0"/>
              <a:t>konuşmasını engelleyin .</a:t>
            </a:r>
          </a:p>
          <a:p>
            <a:pPr>
              <a:buFont typeface="Wingdings" panose="05000000000000000000" pitchFamily="2" charset="2"/>
              <a:buChar char="Ø"/>
            </a:pPr>
            <a:r>
              <a:rPr lang="tr-TR" dirty="0" smtClean="0"/>
              <a:t>Hasta/yaralı tutuşmuşsa söndürmek için üzerini bir battaniye ile kapatın veya yatıp yuvarlanmasını  sağlayın.</a:t>
            </a:r>
          </a:p>
          <a:p>
            <a:pPr>
              <a:buFont typeface="Wingdings" panose="05000000000000000000" pitchFamily="2" charset="2"/>
              <a:buChar char="Ø"/>
            </a:pPr>
            <a:r>
              <a:rPr lang="tr-TR" dirty="0" smtClean="0"/>
              <a:t>Yaşam belirtilerini değerlendirin.</a:t>
            </a:r>
          </a:p>
          <a:p>
            <a:pPr>
              <a:buFont typeface="Wingdings" panose="05000000000000000000" pitchFamily="2" charset="2"/>
              <a:buChar char="Ø"/>
            </a:pPr>
            <a:r>
              <a:rPr lang="tr-TR" dirty="0" smtClean="0"/>
              <a:t>Solunum yolunun etkilenip etkilenmediğini kontrol edin</a:t>
            </a:r>
          </a:p>
          <a:p>
            <a:pPr>
              <a:buFont typeface="Wingdings" panose="05000000000000000000" pitchFamily="2" charset="2"/>
              <a:buChar char="Ø"/>
            </a:pPr>
            <a:r>
              <a:rPr lang="tr-TR" dirty="0" smtClean="0"/>
              <a:t>Yanan bölgeyi tazyik siz su ile en az  15-20  dakika yıkayın.</a:t>
            </a:r>
          </a:p>
          <a:p>
            <a:pPr>
              <a:buFont typeface="Wingdings" panose="05000000000000000000" pitchFamily="2" charset="2"/>
              <a:buChar char="Ø"/>
            </a:pPr>
            <a:endParaRPr lang="tr-TR" dirty="0"/>
          </a:p>
          <a:p>
            <a:pPr>
              <a:buFont typeface="Wingdings" panose="05000000000000000000" pitchFamily="2" charset="2"/>
              <a:buChar char="Ø"/>
            </a:pPr>
            <a:endParaRPr lang="tr-TR"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YANIKLARDA YAPILMASI GEREKENLER</a:t>
            </a:r>
            <a:endParaRPr lang="tr-TR" sz="2800" b="1" dirty="0">
              <a:solidFill>
                <a:schemeClr val="tx1"/>
              </a:solidFill>
            </a:endParaRPr>
          </a:p>
        </p:txBody>
      </p:sp>
      <p:pic>
        <p:nvPicPr>
          <p:cNvPr id="1026" name="Picture 2" descr="C:\Users\zeytinburnumagder\Desktop\İLK YARDIM\yanik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653136"/>
            <a:ext cx="6350000" cy="213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471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412776"/>
            <a:ext cx="9144000" cy="5445224"/>
          </a:xfrm>
        </p:spPr>
        <p:txBody>
          <a:bodyPr/>
          <a:lstStyle/>
          <a:p>
            <a:pPr>
              <a:buFont typeface="Wingdings" panose="05000000000000000000" pitchFamily="2" charset="2"/>
              <a:buChar char="Ø"/>
            </a:pPr>
            <a:r>
              <a:rPr lang="tr-TR" dirty="0" smtClean="0"/>
              <a:t>Yanık yüzeyi büyük ise ısı kaybı çok olacağından su ile soğutma önerilmez.</a:t>
            </a:r>
          </a:p>
          <a:p>
            <a:pPr>
              <a:buFont typeface="Wingdings" panose="05000000000000000000" pitchFamily="2" charset="2"/>
              <a:buChar char="Ø"/>
            </a:pPr>
            <a:r>
              <a:rPr lang="tr-TR" dirty="0" smtClean="0"/>
              <a:t>Yanığın üzerini temiz bir bez ile örtün.</a:t>
            </a:r>
          </a:p>
          <a:p>
            <a:pPr>
              <a:buFont typeface="Wingdings" panose="05000000000000000000" pitchFamily="2" charset="2"/>
              <a:buChar char="Ø"/>
            </a:pPr>
            <a:r>
              <a:rPr lang="tr-TR" dirty="0" smtClean="0"/>
              <a:t>Yanan bölgede metal takılar ( yüzük, bilezik vs.)ve/ veya  yapışmış giysiler  var  ise keserek çıkartın.</a:t>
            </a:r>
          </a:p>
          <a:p>
            <a:pPr>
              <a:buFont typeface="Wingdings" panose="05000000000000000000" pitchFamily="2" charset="2"/>
              <a:buChar char="Ø"/>
            </a:pPr>
            <a:r>
              <a:rPr lang="tr-TR" dirty="0" smtClean="0"/>
              <a:t>İçi su dolu kabarcıkları patlatmayın.</a:t>
            </a:r>
          </a:p>
          <a:p>
            <a:pPr>
              <a:buFont typeface="Wingdings" panose="05000000000000000000" pitchFamily="2" charset="2"/>
              <a:buChar char="Ø"/>
            </a:pPr>
            <a:r>
              <a:rPr lang="tr-TR" dirty="0" smtClean="0"/>
              <a:t>Yanan bölgeye herhangi bir madde ( diş macunu, yoğurt, salça ,pudra gibi…)sürmeyin.</a:t>
            </a:r>
          </a:p>
          <a:p>
            <a:pPr>
              <a:buFont typeface="Wingdings" panose="05000000000000000000" pitchFamily="2" charset="2"/>
              <a:buChar char="Ø"/>
            </a:pPr>
            <a:r>
              <a:rPr lang="tr-TR" dirty="0" smtClean="0"/>
              <a:t>Hijyen ve temizliğe dikkat edin.</a:t>
            </a:r>
          </a:p>
          <a:p>
            <a:pPr>
              <a:buFont typeface="Wingdings" panose="05000000000000000000" pitchFamily="2" charset="2"/>
              <a:buChar char="Ø"/>
            </a:pPr>
            <a:r>
              <a:rPr lang="tr-TR" dirty="0" smtClean="0"/>
              <a:t>Yanık geniş ve sağlık kuruluşu uzak ise; kişide kusma yok ve bilinç açıksa ağızdan sıvı (1 lt su-1 çay kaşığı karbonat, 1 çay kaşığı tuz karışımı ) verilerek sıvı kaybı önlenir.</a:t>
            </a:r>
            <a:endParaRPr lang="tr-TR"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YANIKLARDA YAPILMASI GEREKENLER</a:t>
            </a:r>
            <a:endParaRPr lang="tr-TR" sz="2800" b="1" dirty="0">
              <a:solidFill>
                <a:schemeClr val="tx1"/>
              </a:solidFill>
            </a:endParaRPr>
          </a:p>
        </p:txBody>
      </p:sp>
    </p:spTree>
    <p:extLst>
      <p:ext uri="{BB962C8B-B14F-4D97-AF65-F5344CB8AC3E}">
        <p14:creationId xmlns:p14="http://schemas.microsoft.com/office/powerpoint/2010/main" val="3948649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5761"/>
            <a:ext cx="8229600" cy="1143000"/>
          </a:xfrm>
        </p:spPr>
        <p:txBody>
          <a:bodyPr>
            <a:normAutofit/>
          </a:bodyPr>
          <a:lstStyle/>
          <a:p>
            <a:r>
              <a:rPr lang="tr-TR" sz="2800" b="1" dirty="0" smtClean="0">
                <a:solidFill>
                  <a:srgbClr val="FF0000"/>
                </a:solidFill>
              </a:rPr>
              <a:t>                     </a:t>
            </a:r>
            <a:r>
              <a:rPr lang="tr-TR" sz="2800" b="1" dirty="0" smtClean="0">
                <a:solidFill>
                  <a:schemeClr val="tx1"/>
                </a:solidFill>
              </a:rPr>
              <a:t>VÜCUDU </a:t>
            </a:r>
            <a:r>
              <a:rPr lang="tr-TR" sz="2800" b="1" dirty="0">
                <a:solidFill>
                  <a:schemeClr val="tx1"/>
                </a:solidFill>
              </a:rPr>
              <a:t>OLUŞTURAN SİSTEMLER</a:t>
            </a:r>
          </a:p>
        </p:txBody>
      </p:sp>
      <p:sp>
        <p:nvSpPr>
          <p:cNvPr id="3" name="İçerik Yer Tutucusu 2"/>
          <p:cNvSpPr>
            <a:spLocks noGrp="1"/>
          </p:cNvSpPr>
          <p:nvPr>
            <p:ph idx="1"/>
          </p:nvPr>
        </p:nvSpPr>
        <p:spPr>
          <a:xfrm>
            <a:off x="179512" y="1628800"/>
            <a:ext cx="8579296" cy="4608512"/>
          </a:xfrm>
        </p:spPr>
        <p:txBody>
          <a:bodyPr/>
          <a:lstStyle/>
          <a:p>
            <a:pPr marL="0" indent="0">
              <a:buNone/>
            </a:pPr>
            <a:r>
              <a:rPr lang="tr-TR" b="1" dirty="0">
                <a:solidFill>
                  <a:srgbClr val="FF0000"/>
                </a:solidFill>
              </a:rPr>
              <a:t> </a:t>
            </a:r>
            <a:r>
              <a:rPr lang="tr-TR" b="1" dirty="0" smtClean="0">
                <a:solidFill>
                  <a:srgbClr val="FF0000"/>
                </a:solidFill>
              </a:rPr>
              <a:t>   Dolaşım </a:t>
            </a:r>
            <a:r>
              <a:rPr lang="tr-TR" b="1" dirty="0">
                <a:solidFill>
                  <a:srgbClr val="FF0000"/>
                </a:solidFill>
              </a:rPr>
              <a:t>sistemi:</a:t>
            </a:r>
          </a:p>
          <a:p>
            <a:pPr>
              <a:buFont typeface="Wingdings" pitchFamily="2" charset="2"/>
              <a:buChar char="Ø"/>
            </a:pPr>
            <a:r>
              <a:rPr lang="tr-TR" dirty="0">
                <a:solidFill>
                  <a:schemeClr val="tx1">
                    <a:lumMod val="95000"/>
                    <a:lumOff val="5000"/>
                  </a:schemeClr>
                </a:solidFill>
              </a:rPr>
              <a:t>Vücut dokularının oksijen, besin hormon bağışıklık elamanı ve benzeri elamanlar taşır ve yeniden geriye toplar. Kalp damarlar ve kan dolaşım sistemini oluşturur</a:t>
            </a:r>
            <a:r>
              <a:rPr lang="tr-TR" dirty="0" smtClean="0">
                <a:solidFill>
                  <a:schemeClr val="tx1">
                    <a:lumMod val="95000"/>
                    <a:lumOff val="5000"/>
                  </a:schemeClr>
                </a:solidFill>
              </a:rPr>
              <a:t>.</a:t>
            </a:r>
          </a:p>
          <a:p>
            <a:pPr marL="0" indent="0">
              <a:buNone/>
            </a:pPr>
            <a:r>
              <a:rPr lang="tr-TR" dirty="0" smtClean="0">
                <a:solidFill>
                  <a:schemeClr val="tx1">
                    <a:lumMod val="95000"/>
                    <a:lumOff val="5000"/>
                  </a:schemeClr>
                </a:solidFill>
              </a:rPr>
              <a:t>   </a:t>
            </a:r>
            <a:r>
              <a:rPr lang="tr-TR" dirty="0">
                <a:solidFill>
                  <a:schemeClr val="tx1">
                    <a:lumMod val="95000"/>
                    <a:lumOff val="5000"/>
                  </a:schemeClr>
                </a:solidFill>
              </a:rPr>
              <a:t> </a:t>
            </a:r>
            <a:r>
              <a:rPr lang="tr-TR" b="1" dirty="0" smtClean="0">
                <a:solidFill>
                  <a:srgbClr val="FF0000"/>
                </a:solidFill>
              </a:rPr>
              <a:t>Boşaltım sistemi:</a:t>
            </a:r>
          </a:p>
          <a:p>
            <a:pPr>
              <a:buFont typeface="Wingdings" pitchFamily="2" charset="2"/>
              <a:buChar char="Ø"/>
            </a:pPr>
            <a:r>
              <a:rPr lang="tr-TR" dirty="0" smtClean="0"/>
              <a:t>Kanı süzerek gerekli maddelerin </a:t>
            </a:r>
            <a:r>
              <a:rPr lang="tr-TR" dirty="0" err="1" smtClean="0"/>
              <a:t>vucutta</a:t>
            </a:r>
            <a:r>
              <a:rPr lang="tr-TR" dirty="0" smtClean="0"/>
              <a:t> tutulmasını ve zararlı olanların atılmasını sağlar.</a:t>
            </a:r>
            <a:endParaRPr lang="tr-TR" dirty="0"/>
          </a:p>
          <a:p>
            <a:endParaRPr lang="tr-TR" dirty="0"/>
          </a:p>
        </p:txBody>
      </p:sp>
      <p:pic>
        <p:nvPicPr>
          <p:cNvPr id="4" name="Picture 3" descr="C:\Users\zeytinburnumagder\Desktop\İLK YARDIM\13524666-illustration-of-the-human-body-systems-Stock-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653136"/>
            <a:ext cx="5868144"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3433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508" y="1268760"/>
            <a:ext cx="9144000" cy="4320480"/>
          </a:xfrm>
        </p:spPr>
        <p:txBody>
          <a:bodyPr>
            <a:normAutofit fontScale="85000" lnSpcReduction="20000"/>
          </a:bodyPr>
          <a:lstStyle/>
          <a:p>
            <a:pPr>
              <a:buFont typeface="Wingdings" panose="05000000000000000000" pitchFamily="2" charset="2"/>
              <a:buChar char="Ø"/>
            </a:pPr>
            <a:r>
              <a:rPr lang="tr-TR" dirty="0" smtClean="0"/>
              <a:t>Göz yaralanmaları körlük dâhil  olmak yaşam süre bilecek ciddi sorunlara yol açabilir. Darbeler ve yabancı cisimlerle oluşa bileceği  gibi kimyasal maddelerle de  göz yanıklarının meydana gelmesi olasıdır .</a:t>
            </a:r>
          </a:p>
          <a:p>
            <a:pPr>
              <a:buFont typeface="Wingdings" panose="05000000000000000000" pitchFamily="2" charset="2"/>
              <a:buChar char="Ø"/>
            </a:pPr>
            <a:r>
              <a:rPr lang="tr-TR" dirty="0" smtClean="0"/>
              <a:t>Gözde cisim varlığında:</a:t>
            </a:r>
          </a:p>
          <a:p>
            <a:pPr>
              <a:buFont typeface="Wingdings" panose="05000000000000000000" pitchFamily="2" charset="2"/>
              <a:buChar char="Ø"/>
            </a:pPr>
            <a:r>
              <a:rPr lang="tr-TR" dirty="0" smtClean="0"/>
              <a:t>Yabancı cisim  toz, kirpik vb. cisim ise gözü bol su ile yıkayın.</a:t>
            </a:r>
          </a:p>
          <a:p>
            <a:pPr marL="0" indent="0">
              <a:buNone/>
            </a:pPr>
            <a:r>
              <a:rPr lang="tr-TR" dirty="0" smtClean="0"/>
              <a:t>Eğer cisim göz kapağının altındaysa ,ışığa doğru çevrilir  ve alt göz kapağı içine bakılır. Gerekirse üst göz kapağı açık tutulur. Nemli temiz bir bezle çıkarılmaya çalışılır .Hasta gözünü kırpıştırması söylenir .Göz asla ovulmamalıdır.</a:t>
            </a:r>
          </a:p>
          <a:p>
            <a:pPr>
              <a:buFont typeface="Wingdings" panose="05000000000000000000" pitchFamily="2" charset="2"/>
              <a:buChar char="Ø"/>
            </a:pPr>
            <a:r>
              <a:rPr lang="tr-TR" dirty="0" smtClean="0"/>
              <a:t>Yabancı cisim çıkmadıysa  veya batmışsa batan cismi çıkarmaya çalışmayın, gerekiyorsa bezler yardımıyla sabitleyin . Gözler birlikte hareket ettiğinden sağlam gözü de kapatın.</a:t>
            </a:r>
          </a:p>
          <a:p>
            <a:pPr>
              <a:buFont typeface="Wingdings" panose="05000000000000000000" pitchFamily="2" charset="2"/>
              <a:buChar char="Ø"/>
            </a:pPr>
            <a:r>
              <a:rPr lang="tr-TR" dirty="0" smtClean="0"/>
              <a:t>Yaralıyı sağlık kuruluşuna ulaştırın.</a:t>
            </a:r>
            <a:endParaRPr lang="tr-TR"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GÖZ YARALANMALARI İLK YARDIM</a:t>
            </a:r>
            <a:endParaRPr lang="tr-TR" sz="2800" b="1" dirty="0">
              <a:solidFill>
                <a:schemeClr val="tx1"/>
              </a:solidFill>
            </a:endParaRPr>
          </a:p>
        </p:txBody>
      </p:sp>
      <p:pic>
        <p:nvPicPr>
          <p:cNvPr id="2050" name="Picture 2" descr="C:\Users\zeytinburnumagder\Desktop\İLK YARDIM\met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869160"/>
            <a:ext cx="4427984" cy="198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0767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556792"/>
            <a:ext cx="9144000" cy="5301208"/>
          </a:xfrm>
        </p:spPr>
        <p:txBody>
          <a:bodyPr/>
          <a:lstStyle/>
          <a:p>
            <a:pPr>
              <a:buFont typeface="Wingdings" panose="05000000000000000000" pitchFamily="2" charset="2"/>
              <a:buChar char="Ø"/>
            </a:pPr>
            <a:r>
              <a:rPr lang="tr-TR" dirty="0" smtClean="0"/>
              <a:t>Etkilenen gözü bol su ile dışa doğru( en az 15-20 dakika yıkayın.</a:t>
            </a:r>
          </a:p>
          <a:p>
            <a:pPr>
              <a:buFont typeface="Wingdings" panose="05000000000000000000" pitchFamily="2" charset="2"/>
              <a:buChar char="Ø"/>
            </a:pPr>
            <a:r>
              <a:rPr lang="tr-TR" dirty="0" smtClean="0"/>
              <a:t>Yıkama sırasında sağlam gözü kapalı tutun.</a:t>
            </a:r>
          </a:p>
          <a:p>
            <a:pPr>
              <a:buFont typeface="Wingdings" panose="05000000000000000000" pitchFamily="2" charset="2"/>
              <a:buChar char="Ø"/>
            </a:pPr>
            <a:r>
              <a:rPr lang="tr-TR" dirty="0" smtClean="0"/>
              <a:t>Yıkama işlemi bittikten sonra her iki gözü kapatarak yaralının sağlık kuruluşuna naklini sağlayın.</a:t>
            </a:r>
            <a:endParaRPr lang="tr-TR"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GÖZÜN KİMYASAL YANIKLARDA </a:t>
            </a:r>
          </a:p>
          <a:p>
            <a:r>
              <a:rPr lang="tr-TR" sz="2800" b="1" dirty="0">
                <a:solidFill>
                  <a:schemeClr val="tx1"/>
                </a:solidFill>
              </a:rPr>
              <a:t> </a:t>
            </a:r>
            <a:r>
              <a:rPr lang="tr-TR" sz="2800" b="1" dirty="0" smtClean="0">
                <a:solidFill>
                  <a:schemeClr val="tx1"/>
                </a:solidFill>
              </a:rPr>
              <a:t>                                   YAPILMASI GEREKENLER</a:t>
            </a:r>
            <a:endParaRPr lang="tr-TR" sz="2800" b="1" dirty="0">
              <a:solidFill>
                <a:schemeClr val="tx1"/>
              </a:solidFill>
            </a:endParaRPr>
          </a:p>
        </p:txBody>
      </p:sp>
      <p:pic>
        <p:nvPicPr>
          <p:cNvPr id="3074" name="Picture 2" descr="C:\Users\zeytinburnumagder\Desktop\İLK YARDIM\depositphotos_95122872-stock-illustration-nurse-washing-the-patients-ey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859280"/>
            <a:ext cx="7313216" cy="299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7649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628800"/>
            <a:ext cx="9169508" cy="3456384"/>
          </a:xfrm>
        </p:spPr>
        <p:txBody>
          <a:bodyPr>
            <a:normAutofit fontScale="85000" lnSpcReduction="10000"/>
          </a:bodyPr>
          <a:lstStyle/>
          <a:p>
            <a:pPr>
              <a:buFont typeface="Wingdings" panose="05000000000000000000" pitchFamily="2" charset="2"/>
              <a:buChar char="Ø"/>
            </a:pPr>
            <a:r>
              <a:rPr lang="tr-TR" dirty="0" smtClean="0"/>
              <a:t>Burun kanamaları genellikle darbeler veya anı basınç değişiklikleri nedeni ile ortaya çıkar. Burun kanamalarının büyük çoğunluğu burun boşluğunun ön bölgesinde kaynaklanır. Bu tip kanamaların kontrol altına alınmaları kolaydır.</a:t>
            </a:r>
          </a:p>
          <a:p>
            <a:pPr marL="0" indent="0">
              <a:buNone/>
            </a:pPr>
            <a:r>
              <a:rPr lang="tr-TR" dirty="0" smtClean="0">
                <a:solidFill>
                  <a:srgbClr val="FF0000"/>
                </a:solidFill>
              </a:rPr>
              <a:t>   </a:t>
            </a:r>
            <a:r>
              <a:rPr lang="tr-TR" b="1" dirty="0" smtClean="0">
                <a:solidFill>
                  <a:srgbClr val="FF0000"/>
                </a:solidFill>
              </a:rPr>
              <a:t>Burun kanamalarında yapılması gerekenler;</a:t>
            </a:r>
          </a:p>
          <a:p>
            <a:pPr>
              <a:buFont typeface="Wingdings" panose="05000000000000000000" pitchFamily="2" charset="2"/>
              <a:buChar char="Ø"/>
            </a:pPr>
            <a:r>
              <a:rPr lang="tr-TR" dirty="0" smtClean="0"/>
              <a:t>Hasta /yaralıyı sakinleştirerek endişelerini giderin </a:t>
            </a:r>
          </a:p>
          <a:p>
            <a:pPr>
              <a:buFont typeface="Wingdings" panose="05000000000000000000" pitchFamily="2" charset="2"/>
              <a:buChar char="Ø"/>
            </a:pPr>
            <a:r>
              <a:rPr lang="tr-TR" dirty="0" smtClean="0"/>
              <a:t>Başı hafifçe öne eğik olacak şekilde oturtun.</a:t>
            </a:r>
          </a:p>
          <a:p>
            <a:pPr>
              <a:buFont typeface="Wingdings" panose="05000000000000000000" pitchFamily="2" charset="2"/>
              <a:buChar char="Ø"/>
            </a:pPr>
            <a:r>
              <a:rPr lang="tr-TR" dirty="0" smtClean="0"/>
              <a:t>Burun kanatlarına parmaklarınızla  </a:t>
            </a:r>
            <a:r>
              <a:rPr lang="tr-TR" b="1" dirty="0" smtClean="0">
                <a:solidFill>
                  <a:srgbClr val="FF0000"/>
                </a:solidFill>
              </a:rPr>
              <a:t>5 dakika </a:t>
            </a:r>
            <a:r>
              <a:rPr lang="tr-TR" dirty="0" smtClean="0"/>
              <a:t>sıkarak baskı uygulayın.</a:t>
            </a:r>
          </a:p>
          <a:p>
            <a:pPr>
              <a:buFont typeface="Wingdings" panose="05000000000000000000" pitchFamily="2" charset="2"/>
              <a:buChar char="Ø"/>
            </a:pPr>
            <a:r>
              <a:rPr lang="tr-TR" dirty="0" smtClean="0"/>
              <a:t>Kanama durmuyorsa  yardım isteyin. Yaralıyı sağlık kuruluşuna ulaştırın</a:t>
            </a:r>
          </a:p>
          <a:p>
            <a:pPr>
              <a:buFont typeface="Wingdings" panose="05000000000000000000" pitchFamily="2" charset="2"/>
              <a:buChar char="Ø"/>
            </a:pPr>
            <a:endParaRPr lang="tr-TR" dirty="0" smtClean="0">
              <a:solidFill>
                <a:srgbClr val="FF0000"/>
              </a:solidFill>
            </a:endParaRPr>
          </a:p>
          <a:p>
            <a:pPr>
              <a:buFont typeface="Wingdings" panose="05000000000000000000" pitchFamily="2" charset="2"/>
              <a:buChar char="Ø"/>
            </a:pPr>
            <a:endParaRPr lang="tr-TR"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BURUN KANAMALARI</a:t>
            </a:r>
            <a:endParaRPr lang="tr-TR" sz="2800" b="1" dirty="0">
              <a:solidFill>
                <a:schemeClr val="tx1"/>
              </a:solidFill>
            </a:endParaRPr>
          </a:p>
        </p:txBody>
      </p:sp>
      <p:pic>
        <p:nvPicPr>
          <p:cNvPr id="4098" name="Picture 2" descr="C:\Users\zeytinburnumagder\Desktop\İLK YARDIM\92e34511c701394225f328a17c52b5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733559"/>
            <a:ext cx="4514355" cy="2154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9548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BURUN KANAMALARI</a:t>
            </a:r>
            <a:endParaRPr lang="tr-TR" sz="2800" b="1" dirty="0">
              <a:solidFill>
                <a:schemeClr val="tx1"/>
              </a:solidFill>
            </a:endParaRPr>
          </a:p>
        </p:txBody>
      </p:sp>
      <p:sp>
        <p:nvSpPr>
          <p:cNvPr id="5" name="İçerik Yer Tutucusu 2"/>
          <p:cNvSpPr>
            <a:spLocks noGrp="1"/>
          </p:cNvSpPr>
          <p:nvPr>
            <p:ph idx="1"/>
          </p:nvPr>
        </p:nvSpPr>
        <p:spPr>
          <a:xfrm>
            <a:off x="0" y="1556792"/>
            <a:ext cx="9169508" cy="5301208"/>
          </a:xfrm>
        </p:spPr>
        <p:txBody>
          <a:bodyPr>
            <a:normAutofit/>
          </a:bodyPr>
          <a:lstStyle/>
          <a:p>
            <a:pPr marL="0" indent="0">
              <a:buNone/>
            </a:pPr>
            <a:r>
              <a:rPr lang="tr-TR" sz="2400" b="1" dirty="0" smtClean="0">
                <a:solidFill>
                  <a:srgbClr val="FF0000"/>
                </a:solidFill>
              </a:rPr>
              <a:t>     BAYILMALAR</a:t>
            </a:r>
          </a:p>
          <a:p>
            <a:pPr>
              <a:buFont typeface="Wingdings" panose="05000000000000000000" pitchFamily="2" charset="2"/>
              <a:buChar char="Ø"/>
            </a:pPr>
            <a:r>
              <a:rPr lang="tr-TR" sz="2400" dirty="0" smtClean="0"/>
              <a:t>Bayılma, beyne giden kan akımının </a:t>
            </a:r>
            <a:r>
              <a:rPr lang="tr-TR" sz="2400" b="1" dirty="0" smtClean="0"/>
              <a:t>kısa bir süre </a:t>
            </a:r>
            <a:r>
              <a:rPr lang="tr-TR" sz="2400" dirty="0" smtClean="0"/>
              <a:t>için azalması sonucu oluşan </a:t>
            </a:r>
            <a:r>
              <a:rPr lang="tr-TR" sz="2400" b="1" dirty="0" smtClean="0"/>
              <a:t>geçici bilinç kaybıdır.</a:t>
            </a:r>
            <a:r>
              <a:rPr lang="tr-TR" sz="2400" dirty="0" smtClean="0"/>
              <a:t>Korku,aşırı heyecan ., sıcak, yorgunluk kapalı ortam, kirli hava, aniden ayağa kalkma, kan şekerinin düşmesi şiddetli enfeksiyonlar </a:t>
            </a:r>
            <a:r>
              <a:rPr lang="tr-TR" sz="2400" dirty="0" err="1" smtClean="0"/>
              <a:t>v.s</a:t>
            </a:r>
            <a:r>
              <a:rPr lang="tr-TR" sz="2400" dirty="0" smtClean="0"/>
              <a:t> durumlar bayılmaya neden olur.</a:t>
            </a:r>
          </a:p>
          <a:p>
            <a:pPr>
              <a:buFont typeface="Wingdings" panose="05000000000000000000" pitchFamily="2" charset="2"/>
              <a:buChar char="Ø"/>
            </a:pPr>
            <a:r>
              <a:rPr lang="tr-TR" sz="2400" dirty="0" smtClean="0"/>
              <a:t>Bayılmanın ; baş dönmesi, baygınlık ,yere düşme, bacaklarda uyuşma, bilinçte bulanıklık, yüzde solgunluk,üşüme,terleme,hızlı ve zayıf nabız belirtileri vardır.</a:t>
            </a:r>
          </a:p>
          <a:p>
            <a:pPr>
              <a:buFont typeface="Wingdings" panose="05000000000000000000" pitchFamily="2" charset="2"/>
              <a:buChar char="Ø"/>
            </a:pPr>
            <a:r>
              <a:rPr lang="tr-TR" sz="2400" dirty="0" smtClean="0"/>
              <a:t>10 dakika kadar süre geçtiği halde bilinç kaybı tamamen düzelmeyen hastalarda ciddi durumların oluşmuş olabileceği düşünülerek sağlık kuruluşlarına nakli sağlanmalıdır.</a:t>
            </a:r>
          </a:p>
          <a:p>
            <a:pPr>
              <a:buFont typeface="Wingdings" panose="05000000000000000000" pitchFamily="2" charset="2"/>
              <a:buChar char="Ø"/>
            </a:pPr>
            <a:endParaRPr lang="tr-TR" sz="2400" b="1" dirty="0">
              <a:solidFill>
                <a:srgbClr val="FF0000"/>
              </a:solidFill>
            </a:endParaRPr>
          </a:p>
        </p:txBody>
      </p:sp>
    </p:spTree>
    <p:extLst>
      <p:ext uri="{BB962C8B-B14F-4D97-AF65-F5344CB8AC3E}">
        <p14:creationId xmlns:p14="http://schemas.microsoft.com/office/powerpoint/2010/main" val="24420122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BURUN KANAMALARI</a:t>
            </a:r>
            <a:endParaRPr lang="tr-TR" sz="2800" b="1" dirty="0">
              <a:solidFill>
                <a:schemeClr val="tx1"/>
              </a:solidFill>
            </a:endParaRPr>
          </a:p>
        </p:txBody>
      </p:sp>
      <p:sp>
        <p:nvSpPr>
          <p:cNvPr id="6" name="İçerik Yer Tutucusu 2"/>
          <p:cNvSpPr>
            <a:spLocks noGrp="1"/>
          </p:cNvSpPr>
          <p:nvPr>
            <p:ph idx="1"/>
          </p:nvPr>
        </p:nvSpPr>
        <p:spPr>
          <a:xfrm>
            <a:off x="25508" y="1340768"/>
            <a:ext cx="9169508" cy="5301208"/>
          </a:xfrm>
        </p:spPr>
        <p:txBody>
          <a:bodyPr/>
          <a:lstStyle/>
          <a:p>
            <a:pPr marL="0" indent="0">
              <a:buNone/>
            </a:pPr>
            <a:r>
              <a:rPr lang="tr-TR" b="1" dirty="0" smtClean="0">
                <a:solidFill>
                  <a:srgbClr val="FF0000"/>
                </a:solidFill>
              </a:rPr>
              <a:t>    İlk yardım olarak yapılması gerekenler;</a:t>
            </a:r>
          </a:p>
          <a:p>
            <a:pPr>
              <a:buFont typeface="Wingdings" panose="05000000000000000000" pitchFamily="2" charset="2"/>
              <a:buChar char="Ø"/>
            </a:pPr>
            <a:r>
              <a:rPr lang="tr-TR" sz="2400" dirty="0" smtClean="0"/>
              <a:t>Hayati organlara daha çok kan gitmesi için sırt üstü yatırıp ayaklarını 30 cm. kaldırın Solunum yolu açıklığını sağlayın.    Kusma varsa yan pozisyonda tutun.</a:t>
            </a:r>
          </a:p>
          <a:p>
            <a:pPr>
              <a:buFont typeface="Wingdings" panose="05000000000000000000" pitchFamily="2" charset="2"/>
              <a:buChar char="Ø"/>
            </a:pPr>
            <a:r>
              <a:rPr lang="tr-TR" sz="2400" dirty="0" smtClean="0"/>
              <a:t>Vücudu özellikle boynu sıkan giysileri gevşetin.</a:t>
            </a:r>
          </a:p>
          <a:p>
            <a:pPr>
              <a:buFont typeface="Wingdings" panose="05000000000000000000" pitchFamily="2" charset="2"/>
              <a:buChar char="Ø"/>
            </a:pPr>
            <a:r>
              <a:rPr lang="tr-TR" sz="2400" dirty="0" smtClean="0"/>
              <a:t>Hasta kendine geldiğinde dinlenmesini sağlayın.</a:t>
            </a:r>
          </a:p>
          <a:p>
            <a:pPr>
              <a:buFont typeface="Wingdings" panose="05000000000000000000" pitchFamily="2" charset="2"/>
              <a:buChar char="Ø"/>
            </a:pPr>
            <a:r>
              <a:rPr lang="tr-TR" sz="2400" dirty="0" smtClean="0"/>
              <a:t>Düşme sırasında olabilecek yaralanmaları kontrol edin.</a:t>
            </a:r>
          </a:p>
          <a:p>
            <a:pPr>
              <a:buFont typeface="Wingdings" panose="05000000000000000000" pitchFamily="2" charset="2"/>
              <a:buChar char="Ø"/>
            </a:pPr>
            <a:endParaRPr lang="tr-TR" dirty="0"/>
          </a:p>
        </p:txBody>
      </p:sp>
      <p:pic>
        <p:nvPicPr>
          <p:cNvPr id="1028" name="Picture 4" descr="C:\Users\zeytinburnumagder\Desktop\İLK YARDIM\s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509120"/>
            <a:ext cx="4381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07061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EPİLEPSİ (SARA) NÖBETLERİ</a:t>
            </a:r>
            <a:endParaRPr lang="tr-TR" sz="2800" b="1" dirty="0">
              <a:solidFill>
                <a:schemeClr val="tx1"/>
              </a:solidFill>
            </a:endParaRPr>
          </a:p>
        </p:txBody>
      </p:sp>
      <p:sp>
        <p:nvSpPr>
          <p:cNvPr id="6" name="İçerik Yer Tutucusu 2"/>
          <p:cNvSpPr>
            <a:spLocks noGrp="1"/>
          </p:cNvSpPr>
          <p:nvPr>
            <p:ph idx="1"/>
          </p:nvPr>
        </p:nvSpPr>
        <p:spPr>
          <a:xfrm>
            <a:off x="0" y="1556792"/>
            <a:ext cx="9169508" cy="5301208"/>
          </a:xfrm>
        </p:spPr>
        <p:txBody>
          <a:bodyPr>
            <a:normAutofit fontScale="85000" lnSpcReduction="10000"/>
          </a:bodyPr>
          <a:lstStyle/>
          <a:p>
            <a:pPr>
              <a:buFont typeface="Wingdings" panose="05000000000000000000" pitchFamily="2" charset="2"/>
              <a:buChar char="Ø"/>
            </a:pPr>
            <a:r>
              <a:rPr lang="tr-TR" dirty="0" smtClean="0"/>
              <a:t>Epilepsi nöbetleri halk arasında bilinen adıyla sara hastalığı, beyin kendi elektriksel akımının aniden boşalmasıyla ortaya çıkan ve genellikle kasılmalar ve bilinç kaybı ile seyreden  bir hastalıktır. Kafa yaralanmaları, beyinde kanamalar ,tümörler ve iltihaplar sonucunda ortaya çıkabilir .</a:t>
            </a:r>
          </a:p>
          <a:p>
            <a:pPr>
              <a:buFont typeface="Wingdings" panose="05000000000000000000" pitchFamily="2" charset="2"/>
              <a:buChar char="Ø"/>
            </a:pPr>
            <a:r>
              <a:rPr lang="tr-TR" dirty="0" smtClean="0"/>
              <a:t>Nöbetler çeşitli şekillerde görüle bilir; normalde olmayan korkular alma ,Yoğun adale kasılmaları şiddetli ani bilinç kaybı gelişebilir .Hasta bilinç kaybederek yere düşer. 10-20 sn.</a:t>
            </a:r>
          </a:p>
          <a:p>
            <a:pPr marL="0" indent="0">
              <a:buNone/>
            </a:pPr>
            <a:r>
              <a:rPr lang="tr-TR" dirty="0" smtClean="0"/>
              <a:t>Nefesi kesile bilir, dokularda ve yüzde morarma  gözlenir.  Alt ıslatma ,sesli nefes alma ,aşırı tükürük salgılaması  ola bilir .Hasta dilini ısırabilir , başını yere çarpıp yaralana bilir . Aşırı kontrolsüz hareketler gözlenir. Son aşamada hasta uyanır, Şaşkındır nerede olduğundan habersizdir, uyku hali vardır. Bazı kişilerde  bir noktaya dalgın bakış ,hayal âlemine dalmış gibidir.</a:t>
            </a:r>
          </a:p>
          <a:p>
            <a:pPr marL="0" indent="0">
              <a:buNone/>
            </a:pPr>
            <a:r>
              <a:rPr lang="tr-TR" dirty="0" smtClean="0"/>
              <a:t>      İstemsiz mimik hareketler ,dudak ısırma, anlamsız konuşma  tekrarlayan  hareketler  ve dikkati dağıtacak  derecede bellek yitimi olabilir. </a:t>
            </a:r>
          </a:p>
          <a:p>
            <a:pPr>
              <a:buFont typeface="Wingdings" panose="05000000000000000000" pitchFamily="2" charset="2"/>
              <a:buChar char="Ø"/>
            </a:pPr>
            <a:r>
              <a:rPr lang="tr-TR" b="1" dirty="0" smtClean="0"/>
              <a:t>Nöbetlerin  ne zaman ve nerede ortaya çıkacağı bilinmez.</a:t>
            </a:r>
            <a:endParaRPr lang="tr-TR" b="1" dirty="0"/>
          </a:p>
        </p:txBody>
      </p:sp>
    </p:spTree>
    <p:extLst>
      <p:ext uri="{BB962C8B-B14F-4D97-AF65-F5344CB8AC3E}">
        <p14:creationId xmlns:p14="http://schemas.microsoft.com/office/powerpoint/2010/main" val="11781903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a:spLocks noGrp="1"/>
          </p:cNvSpPr>
          <p:nvPr>
            <p:ph idx="1"/>
          </p:nvPr>
        </p:nvSpPr>
        <p:spPr>
          <a:xfrm>
            <a:off x="0" y="1556792"/>
            <a:ext cx="9169508" cy="5301208"/>
          </a:xfrm>
        </p:spPr>
        <p:txBody>
          <a:bodyPr>
            <a:normAutofit fontScale="85000" lnSpcReduction="20000"/>
          </a:bodyPr>
          <a:lstStyle/>
          <a:p>
            <a:pPr>
              <a:buFont typeface="Wingdings" panose="05000000000000000000" pitchFamily="2" charset="2"/>
              <a:buChar char="Ø"/>
            </a:pPr>
            <a:r>
              <a:rPr lang="tr-TR" b="1" dirty="0" smtClean="0">
                <a:solidFill>
                  <a:srgbClr val="FF0000"/>
                </a:solidFill>
              </a:rPr>
              <a:t>Nöbet sırasında yapılması gerekenler,</a:t>
            </a:r>
          </a:p>
          <a:p>
            <a:pPr>
              <a:buFont typeface="Wingdings" panose="05000000000000000000" pitchFamily="2" charset="2"/>
              <a:buChar char="Ø"/>
            </a:pPr>
            <a:r>
              <a:rPr lang="tr-TR" dirty="0" smtClean="0"/>
              <a:t>Güvenlik önlemleri alıp yardım isteyin(</a:t>
            </a:r>
            <a:r>
              <a:rPr lang="tr-TR" b="1" dirty="0" smtClean="0">
                <a:solidFill>
                  <a:srgbClr val="FF0000"/>
                </a:solidFill>
              </a:rPr>
              <a:t>112</a:t>
            </a:r>
            <a:r>
              <a:rPr lang="tr-TR" dirty="0" smtClean="0"/>
              <a:t>).</a:t>
            </a:r>
          </a:p>
          <a:p>
            <a:pPr>
              <a:buFont typeface="Wingdings" panose="05000000000000000000" pitchFamily="2" charset="2"/>
              <a:buChar char="Ø"/>
            </a:pPr>
            <a:r>
              <a:rPr lang="tr-TR" dirty="0" smtClean="0"/>
              <a:t>Nöbetin kendi sürecini tamamlamasını bekleyin.</a:t>
            </a:r>
          </a:p>
          <a:p>
            <a:pPr>
              <a:buFont typeface="Wingdings" panose="05000000000000000000" pitchFamily="2" charset="2"/>
              <a:buChar char="Ø"/>
            </a:pPr>
            <a:r>
              <a:rPr lang="tr-TR" dirty="0" smtClean="0"/>
              <a:t>Sıkan giysileri gevşetin, kusmaya karşı tedbirli olun .</a:t>
            </a:r>
          </a:p>
          <a:p>
            <a:pPr>
              <a:buFont typeface="Wingdings" panose="05000000000000000000" pitchFamily="2" charset="2"/>
              <a:buChar char="Ø"/>
            </a:pPr>
            <a:r>
              <a:rPr lang="tr-TR" dirty="0" smtClean="0"/>
              <a:t>Hastanın yaralanmasına neden ol açabilecek  durumlara karşı dikkatli olun.</a:t>
            </a:r>
          </a:p>
          <a:p>
            <a:pPr>
              <a:buFont typeface="Wingdings" panose="05000000000000000000" pitchFamily="2" charset="2"/>
              <a:buChar char="Ø"/>
            </a:pPr>
            <a:r>
              <a:rPr lang="tr-TR" dirty="0" smtClean="0"/>
              <a:t>Başını ve kollarını ,bir yerlere vurmaması için ,battaniye ceket malzemelerle destekleyerek kendisini yaralamasını engelleyin.</a:t>
            </a:r>
          </a:p>
          <a:p>
            <a:pPr>
              <a:buFont typeface="Wingdings" panose="05000000000000000000" pitchFamily="2" charset="2"/>
              <a:buChar char="Ø"/>
            </a:pPr>
            <a:r>
              <a:rPr lang="tr-TR" dirty="0" smtClean="0"/>
              <a:t>Ağzını açmak için ağıza herhangi bir yabancı cisim sokmaya çalışmayın. Yiyecek içecek vermeyin.</a:t>
            </a:r>
          </a:p>
          <a:p>
            <a:pPr>
              <a:buFont typeface="Wingdings" panose="05000000000000000000" pitchFamily="2" charset="2"/>
              <a:buChar char="Ø"/>
            </a:pPr>
            <a:r>
              <a:rPr lang="tr-TR" dirty="0" smtClean="0"/>
              <a:t>Sonra nöbeti geçiren hastanın  kasılmalarına engel olmaya, çenesini açmaya  ve onu uyandırmaya çalışmayın.</a:t>
            </a:r>
          </a:p>
          <a:p>
            <a:pPr>
              <a:buFont typeface="Wingdings" panose="05000000000000000000" pitchFamily="2" charset="2"/>
              <a:buChar char="Ø"/>
            </a:pPr>
            <a:r>
              <a:rPr lang="tr-TR" dirty="0" smtClean="0"/>
              <a:t>Nöbet süresi 10 dakikayı aşarsa birbirini kısa aralıklarla izleyen nöbetler şeklinde ise hastanın hastaneye sevkini sağlayın.</a:t>
            </a:r>
          </a:p>
          <a:p>
            <a:pPr>
              <a:buFont typeface="Wingdings" panose="05000000000000000000" pitchFamily="2" charset="2"/>
              <a:buChar char="Ø"/>
            </a:pPr>
            <a:r>
              <a:rPr lang="tr-TR" dirty="0" smtClean="0"/>
              <a:t>Hastaya soğan, ve kolonya gibi maddeler koklatmak hiçbir şekilde fayda sağlamaz.</a:t>
            </a:r>
          </a:p>
        </p:txBody>
      </p:sp>
      <p:sp>
        <p:nvSpPr>
          <p:cNvPr id="5"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EPİLEPSİ (SARA) NÖBETLERİ</a:t>
            </a:r>
            <a:endParaRPr lang="tr-TR" sz="2800" b="1" dirty="0">
              <a:solidFill>
                <a:schemeClr val="tx1"/>
              </a:solidFill>
            </a:endParaRPr>
          </a:p>
        </p:txBody>
      </p:sp>
    </p:spTree>
    <p:extLst>
      <p:ext uri="{BB962C8B-B14F-4D97-AF65-F5344CB8AC3E}">
        <p14:creationId xmlns:p14="http://schemas.microsoft.com/office/powerpoint/2010/main" val="8023684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a:spLocks noGrp="1"/>
          </p:cNvSpPr>
          <p:nvPr>
            <p:ph idx="1"/>
          </p:nvPr>
        </p:nvSpPr>
        <p:spPr>
          <a:xfrm>
            <a:off x="0" y="1556792"/>
            <a:ext cx="9169508" cy="5301208"/>
          </a:xfrm>
        </p:spPr>
        <p:txBody>
          <a:bodyPr/>
          <a:lstStyle/>
          <a:p>
            <a:pPr marL="0" indent="0">
              <a:buNone/>
            </a:pPr>
            <a:r>
              <a:rPr lang="tr-TR" dirty="0" smtClean="0"/>
              <a:t>.</a:t>
            </a:r>
            <a:endParaRPr lang="tr-TR" dirty="0"/>
          </a:p>
        </p:txBody>
      </p:sp>
      <p:pic>
        <p:nvPicPr>
          <p:cNvPr id="2050" name="Picture 2" descr="C:\Users\zeytinburnumagder\Desktop\İLK YARDIM\fft99_mf754178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08" y="1700808"/>
            <a:ext cx="9144000" cy="5157192"/>
          </a:xfrm>
          <a:prstGeom prst="rect">
            <a:avLst/>
          </a:prstGeom>
          <a:noFill/>
          <a:extLst>
            <a:ext uri="{909E8E84-426E-40DD-AFC4-6F175D3DCCD1}">
              <a14:hiddenFill xmlns:a14="http://schemas.microsoft.com/office/drawing/2010/main">
                <a:solidFill>
                  <a:srgbClr val="FFFFFF"/>
                </a:solidFill>
              </a14:hiddenFill>
            </a:ext>
          </a:extLst>
        </p:spPr>
      </p:pic>
      <p:sp>
        <p:nvSpPr>
          <p:cNvPr id="5"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EPİLEPSİ (SARA) NÖBETLERİNDE </a:t>
            </a:r>
          </a:p>
          <a:p>
            <a:r>
              <a:rPr lang="tr-TR" sz="2800" b="1" dirty="0">
                <a:solidFill>
                  <a:schemeClr val="tx1"/>
                </a:solidFill>
              </a:rPr>
              <a:t> </a:t>
            </a:r>
            <a:r>
              <a:rPr lang="tr-TR" sz="2800" b="1" dirty="0" smtClean="0">
                <a:solidFill>
                  <a:schemeClr val="tx1"/>
                </a:solidFill>
              </a:rPr>
              <a:t>                                  YAPILMASI GEREKENLER</a:t>
            </a:r>
            <a:endParaRPr lang="tr-TR" sz="2800" b="1" dirty="0">
              <a:solidFill>
                <a:schemeClr val="tx1"/>
              </a:solidFill>
            </a:endParaRPr>
          </a:p>
        </p:txBody>
      </p:sp>
    </p:spTree>
    <p:extLst>
      <p:ext uri="{BB962C8B-B14F-4D97-AF65-F5344CB8AC3E}">
        <p14:creationId xmlns:p14="http://schemas.microsoft.com/office/powerpoint/2010/main" val="13255907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KAN ŞEKERİNİN DÜŞÜKLÜĞÜ</a:t>
            </a:r>
            <a:endParaRPr lang="tr-TR" sz="2800" b="1" dirty="0">
              <a:solidFill>
                <a:schemeClr val="tx1"/>
              </a:solidFill>
            </a:endParaRPr>
          </a:p>
        </p:txBody>
      </p:sp>
      <p:sp>
        <p:nvSpPr>
          <p:cNvPr id="5" name="İçerik Yer Tutucusu 2"/>
          <p:cNvSpPr>
            <a:spLocks noGrp="1"/>
          </p:cNvSpPr>
          <p:nvPr>
            <p:ph idx="1"/>
          </p:nvPr>
        </p:nvSpPr>
        <p:spPr>
          <a:xfrm>
            <a:off x="0" y="1556792"/>
            <a:ext cx="9169508" cy="5301208"/>
          </a:xfrm>
        </p:spPr>
        <p:txBody>
          <a:bodyPr>
            <a:normAutofit lnSpcReduction="10000"/>
          </a:bodyPr>
          <a:lstStyle/>
          <a:p>
            <a:pPr>
              <a:buFont typeface="Wingdings" panose="05000000000000000000" pitchFamily="2" charset="2"/>
              <a:buChar char="Ø"/>
            </a:pPr>
            <a:r>
              <a:rPr lang="tr-TR" dirty="0" smtClean="0"/>
              <a:t>Kandaki şeker düzeyinin veya yükselmesi sonucu ilk yardım gerektiren sorunlar görülebilir. Vücutta glikoz eksildiği zaman ortaya çıkar.</a:t>
            </a:r>
          </a:p>
          <a:p>
            <a:pPr marL="0" indent="0">
              <a:buNone/>
            </a:pPr>
            <a:r>
              <a:rPr lang="tr-TR" dirty="0" smtClean="0"/>
              <a:t>  Kan şekerinde düşmenin  görüldüğü durumlar;</a:t>
            </a:r>
          </a:p>
          <a:p>
            <a:pPr>
              <a:buFont typeface="Wingdings" panose="05000000000000000000" pitchFamily="2" charset="2"/>
              <a:buChar char="Ø"/>
            </a:pPr>
            <a:r>
              <a:rPr lang="tr-TR" dirty="0" smtClean="0"/>
              <a:t>Şeker hastalığı tedavisine bağlı</a:t>
            </a:r>
            <a:r>
              <a:rPr lang="el-GR" dirty="0" smtClean="0"/>
              <a:t>͵</a:t>
            </a:r>
            <a:endParaRPr lang="tr-TR" dirty="0" smtClean="0"/>
          </a:p>
          <a:p>
            <a:pPr>
              <a:buFont typeface="Wingdings" panose="05000000000000000000" pitchFamily="2" charset="2"/>
              <a:buChar char="Ø"/>
            </a:pPr>
            <a:r>
              <a:rPr lang="tr-TR" dirty="0" smtClean="0"/>
              <a:t>Uzun egzersizler  sonrası</a:t>
            </a:r>
            <a:r>
              <a:rPr lang="el-GR" dirty="0" smtClean="0"/>
              <a:t>͵</a:t>
            </a:r>
            <a:endParaRPr lang="tr-TR" dirty="0" smtClean="0"/>
          </a:p>
          <a:p>
            <a:pPr>
              <a:buFont typeface="Wingdings" panose="05000000000000000000" pitchFamily="2" charset="2"/>
              <a:buChar char="Ø"/>
            </a:pPr>
            <a:r>
              <a:rPr lang="tr-TR" dirty="0" smtClean="0"/>
              <a:t>Uzun süre aç kalma</a:t>
            </a:r>
            <a:r>
              <a:rPr lang="el-GR" dirty="0" smtClean="0"/>
              <a:t>͵</a:t>
            </a:r>
            <a:endParaRPr lang="tr-TR" dirty="0" smtClean="0"/>
          </a:p>
          <a:p>
            <a:pPr>
              <a:buFont typeface="Wingdings" panose="05000000000000000000" pitchFamily="2" charset="2"/>
              <a:buChar char="Ø"/>
            </a:pPr>
            <a:r>
              <a:rPr lang="tr-TR" dirty="0" smtClean="0"/>
              <a:t>Bağırsak ameliyatı geçirenlerde yemek sonrası</a:t>
            </a:r>
            <a:r>
              <a:rPr lang="el-GR" dirty="0" smtClean="0"/>
              <a:t>͵</a:t>
            </a:r>
            <a:endParaRPr lang="tr-TR" dirty="0" smtClean="0"/>
          </a:p>
          <a:p>
            <a:pPr marL="0" indent="0">
              <a:buNone/>
            </a:pPr>
            <a:r>
              <a:rPr lang="tr-TR" dirty="0"/>
              <a:t> </a:t>
            </a:r>
            <a:r>
              <a:rPr lang="tr-TR" dirty="0" smtClean="0"/>
              <a:t>   Kan şekeri düşüklüğü çok tehlikeli  olup hastanın  kaybedilmesine neden olabilir. Çünkü  beyin düzenli belirli  miktarda şekere  gereksinimi vardır. Kandaki şeker  azaldığında beyin enerjisiz kalır ve bunun sonucunda  beyin hücrelerinde hasar başlar.</a:t>
            </a:r>
          </a:p>
          <a:p>
            <a:pPr marL="0" indent="0">
              <a:buNone/>
            </a:pPr>
            <a:endParaRPr lang="tr-TR" dirty="0" smtClean="0"/>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28165604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0" y="1340768"/>
            <a:ext cx="9169508" cy="5517232"/>
          </a:xfrm>
        </p:spPr>
        <p:txBody>
          <a:bodyPr>
            <a:normAutofit fontScale="85000" lnSpcReduction="20000"/>
          </a:bodyPr>
          <a:lstStyle/>
          <a:p>
            <a:pPr>
              <a:buFont typeface="Wingdings" panose="05000000000000000000" pitchFamily="2" charset="2"/>
              <a:buChar char="Ø"/>
            </a:pPr>
            <a:r>
              <a:rPr lang="tr-TR" b="1" dirty="0" smtClean="0">
                <a:solidFill>
                  <a:srgbClr val="FF0000"/>
                </a:solidFill>
              </a:rPr>
              <a:t>Kan şekeri aniden  düştüğünde görülen belirtiler;</a:t>
            </a:r>
          </a:p>
          <a:p>
            <a:pPr>
              <a:buFont typeface="Wingdings" panose="05000000000000000000" pitchFamily="2" charset="2"/>
              <a:buChar char="Ø"/>
            </a:pPr>
            <a:r>
              <a:rPr lang="tr-TR" dirty="0" smtClean="0"/>
              <a:t>Terleme</a:t>
            </a:r>
          </a:p>
          <a:p>
            <a:pPr>
              <a:buFont typeface="Wingdings" panose="05000000000000000000" pitchFamily="2" charset="2"/>
              <a:buChar char="Ø"/>
            </a:pPr>
            <a:r>
              <a:rPr lang="tr-TR" dirty="0" smtClean="0"/>
              <a:t>Korku</a:t>
            </a:r>
          </a:p>
          <a:p>
            <a:pPr>
              <a:buFont typeface="Wingdings" panose="05000000000000000000" pitchFamily="2" charset="2"/>
              <a:buChar char="Ø"/>
            </a:pPr>
            <a:r>
              <a:rPr lang="tr-TR" dirty="0" smtClean="0"/>
              <a:t>Hızlı nabız</a:t>
            </a:r>
          </a:p>
          <a:p>
            <a:pPr>
              <a:buFont typeface="Wingdings" panose="05000000000000000000" pitchFamily="2" charset="2"/>
              <a:buChar char="Ø"/>
            </a:pPr>
            <a:r>
              <a:rPr lang="tr-TR" dirty="0"/>
              <a:t> </a:t>
            </a:r>
            <a:r>
              <a:rPr lang="tr-TR" dirty="0" smtClean="0"/>
              <a:t>üşüme titreme</a:t>
            </a:r>
          </a:p>
          <a:p>
            <a:pPr>
              <a:buFont typeface="Wingdings" panose="05000000000000000000" pitchFamily="2" charset="2"/>
              <a:buChar char="Ø"/>
            </a:pPr>
            <a:r>
              <a:rPr lang="tr-TR" dirty="0" smtClean="0"/>
              <a:t>Aniden acıkma </a:t>
            </a:r>
          </a:p>
          <a:p>
            <a:pPr>
              <a:buFont typeface="Wingdings" panose="05000000000000000000" pitchFamily="2" charset="2"/>
              <a:buChar char="Ø"/>
            </a:pPr>
            <a:r>
              <a:rPr lang="tr-TR" dirty="0" smtClean="0"/>
              <a:t>Yorgunluk</a:t>
            </a:r>
          </a:p>
          <a:p>
            <a:pPr>
              <a:buFont typeface="Wingdings" panose="05000000000000000000" pitchFamily="2" charset="2"/>
              <a:buChar char="Ø"/>
            </a:pPr>
            <a:r>
              <a:rPr lang="tr-TR" dirty="0" smtClean="0"/>
              <a:t>Bulantı</a:t>
            </a:r>
            <a:r>
              <a:rPr lang="el-GR" dirty="0" smtClean="0"/>
              <a:t>͵</a:t>
            </a:r>
            <a:r>
              <a:rPr lang="tr-TR" dirty="0" smtClean="0"/>
              <a:t>kusma</a:t>
            </a:r>
          </a:p>
          <a:p>
            <a:pPr>
              <a:buFont typeface="Wingdings" panose="05000000000000000000" pitchFamily="2" charset="2"/>
              <a:buChar char="Ø"/>
            </a:pPr>
            <a:r>
              <a:rPr lang="tr-TR" dirty="0" smtClean="0"/>
              <a:t>Bilgiç düzeyinde değişiklik</a:t>
            </a:r>
            <a:r>
              <a:rPr lang="el-GR" dirty="0" smtClean="0"/>
              <a:t>͵</a:t>
            </a:r>
            <a:r>
              <a:rPr lang="tr-TR" dirty="0" smtClean="0"/>
              <a:t>bilinç kaybı</a:t>
            </a:r>
          </a:p>
          <a:p>
            <a:pPr marL="0" indent="0">
              <a:buNone/>
            </a:pPr>
            <a:r>
              <a:rPr lang="tr-TR" b="1" dirty="0" smtClean="0">
                <a:solidFill>
                  <a:srgbClr val="FF0000"/>
                </a:solidFill>
              </a:rPr>
              <a:t>Kan şekeri yavaş ve uzun sürede düştüğünde  görülen belirtiler;</a:t>
            </a:r>
          </a:p>
          <a:p>
            <a:pPr>
              <a:buFont typeface="Wingdings" panose="05000000000000000000" pitchFamily="2" charset="2"/>
              <a:buChar char="Ø"/>
            </a:pPr>
            <a:r>
              <a:rPr lang="tr-TR" dirty="0" smtClean="0"/>
              <a:t>Baş ağrısı</a:t>
            </a:r>
          </a:p>
          <a:p>
            <a:pPr>
              <a:buFont typeface="Wingdings" panose="05000000000000000000" pitchFamily="2" charset="2"/>
              <a:buChar char="Ø"/>
            </a:pPr>
            <a:r>
              <a:rPr lang="tr-TR" dirty="0" smtClean="0"/>
              <a:t>Görme bozukluğu</a:t>
            </a:r>
          </a:p>
          <a:p>
            <a:pPr>
              <a:buFont typeface="Wingdings" panose="05000000000000000000" pitchFamily="2" charset="2"/>
              <a:buChar char="Ø"/>
            </a:pPr>
            <a:r>
              <a:rPr lang="tr-TR" dirty="0" smtClean="0"/>
              <a:t>uyuşukluk</a:t>
            </a:r>
            <a:r>
              <a:rPr lang="el-GR" dirty="0" smtClean="0"/>
              <a:t>͵</a:t>
            </a:r>
            <a:r>
              <a:rPr lang="tr-TR" dirty="0" smtClean="0"/>
              <a:t>zayıflık</a:t>
            </a:r>
          </a:p>
          <a:p>
            <a:pPr>
              <a:buFont typeface="Wingdings" panose="05000000000000000000" pitchFamily="2" charset="2"/>
              <a:buChar char="Ø"/>
            </a:pPr>
            <a:r>
              <a:rPr lang="tr-TR" dirty="0" smtClean="0"/>
              <a:t>Konuşma güçlüğü</a:t>
            </a:r>
          </a:p>
          <a:p>
            <a:pPr>
              <a:buFont typeface="Wingdings" panose="05000000000000000000" pitchFamily="2" charset="2"/>
              <a:buChar char="Ø"/>
            </a:pPr>
            <a:r>
              <a:rPr lang="tr-TR" dirty="0" smtClean="0"/>
              <a:t>Kafa karışıklığı</a:t>
            </a:r>
          </a:p>
          <a:p>
            <a:pPr>
              <a:buFont typeface="Wingdings" panose="05000000000000000000" pitchFamily="2" charset="2"/>
              <a:buChar char="Ø"/>
            </a:pPr>
            <a:r>
              <a:rPr lang="tr-TR" dirty="0" smtClean="0"/>
              <a:t>Sarsıntı ve şuur kaybı</a:t>
            </a:r>
          </a:p>
          <a:p>
            <a:pPr marL="0" indent="0">
              <a:buNone/>
            </a:pPr>
            <a:endParaRPr lang="tr-TR" dirty="0" smtClean="0"/>
          </a:p>
          <a:p>
            <a:pPr>
              <a:buFont typeface="Wingdings" panose="05000000000000000000" pitchFamily="2" charset="2"/>
              <a:buChar char="Ø"/>
            </a:pPr>
            <a:endParaRPr lang="tr-TR" dirty="0" smtClean="0"/>
          </a:p>
          <a:p>
            <a:pPr>
              <a:buFont typeface="Wingdings" panose="05000000000000000000" pitchFamily="2" charset="2"/>
              <a:buChar char="Ø"/>
            </a:pPr>
            <a:endParaRPr lang="tr-TR" dirty="0">
              <a:solidFill>
                <a:srgbClr val="FF0000"/>
              </a:solidFill>
            </a:endParaRPr>
          </a:p>
        </p:txBody>
      </p:sp>
      <p:sp>
        <p:nvSpPr>
          <p:cNvPr id="6"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KAN ŞEKERİNİN DÜŞÜKLÜĞÜ</a:t>
            </a:r>
            <a:endParaRPr lang="tr-TR" sz="2800" b="1" dirty="0">
              <a:solidFill>
                <a:schemeClr val="tx1"/>
              </a:solidFill>
            </a:endParaRPr>
          </a:p>
        </p:txBody>
      </p:sp>
    </p:spTree>
    <p:extLst>
      <p:ext uri="{BB962C8B-B14F-4D97-AF65-F5344CB8AC3E}">
        <p14:creationId xmlns:p14="http://schemas.microsoft.com/office/powerpoint/2010/main" val="2410509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678"/>
            <a:ext cx="9144000" cy="1169074"/>
          </a:xfrm>
        </p:spPr>
        <p:txBody>
          <a:bodyPr>
            <a:normAutofit/>
          </a:bodyPr>
          <a:lstStyle/>
          <a:p>
            <a:r>
              <a:rPr lang="tr-TR" sz="2800" dirty="0" smtClean="0"/>
              <a:t>                    </a:t>
            </a:r>
            <a:r>
              <a:rPr lang="tr-TR" sz="2800" b="1" dirty="0" smtClean="0">
                <a:solidFill>
                  <a:schemeClr val="tx1"/>
                </a:solidFill>
              </a:rPr>
              <a:t>HASTA/YARALININ DEĞERLENDİRİLMESİ</a:t>
            </a:r>
            <a:endParaRPr lang="tr-TR" sz="2800" b="1" dirty="0">
              <a:solidFill>
                <a:schemeClr val="tx1"/>
              </a:solidFill>
            </a:endParaRPr>
          </a:p>
        </p:txBody>
      </p:sp>
      <p:sp>
        <p:nvSpPr>
          <p:cNvPr id="3" name="İçerik Yer Tutucusu 2"/>
          <p:cNvSpPr>
            <a:spLocks noGrp="1"/>
          </p:cNvSpPr>
          <p:nvPr>
            <p:ph idx="1"/>
          </p:nvPr>
        </p:nvSpPr>
        <p:spPr/>
        <p:txBody>
          <a:bodyPr>
            <a:normAutofit fontScale="85000" lnSpcReduction="10000"/>
          </a:bodyPr>
          <a:lstStyle/>
          <a:p>
            <a:pPr>
              <a:buFont typeface="Wingdings" panose="05000000000000000000" pitchFamily="2" charset="2"/>
              <a:buChar char="Ø"/>
            </a:pPr>
            <a:r>
              <a:rPr lang="tr-TR" dirty="0" smtClean="0">
                <a:solidFill>
                  <a:srgbClr val="FF0000"/>
                </a:solidFill>
              </a:rPr>
              <a:t>İlk değerlendirme:</a:t>
            </a:r>
          </a:p>
          <a:p>
            <a:pPr>
              <a:buFont typeface="Wingdings" panose="05000000000000000000" pitchFamily="2" charset="2"/>
              <a:buChar char="Ø"/>
            </a:pPr>
            <a:r>
              <a:rPr lang="tr-TR" dirty="0" smtClean="0">
                <a:solidFill>
                  <a:schemeClr val="tx1">
                    <a:lumMod val="95000"/>
                    <a:lumOff val="5000"/>
                  </a:schemeClr>
                </a:solidFill>
              </a:rPr>
              <a:t>Hasta/yaralının ilk değerlendirilmesinin amacı yaşamı tehdit eden ve acil müdahale gerektiren  durumları saptamaktır. Bu aşamada hastanın bilinci hava yolu açıklığı ve solunumu değerlendirilir.</a:t>
            </a:r>
          </a:p>
          <a:p>
            <a:pPr>
              <a:buFont typeface="Wingdings" panose="05000000000000000000" pitchFamily="2" charset="2"/>
              <a:buChar char="Ø"/>
            </a:pPr>
            <a:r>
              <a:rPr lang="tr-TR" dirty="0" smtClean="0">
                <a:solidFill>
                  <a:srgbClr val="FF0000"/>
                </a:solidFill>
              </a:rPr>
              <a:t>İlk yardımcı:</a:t>
            </a:r>
          </a:p>
          <a:p>
            <a:pPr>
              <a:buFont typeface="Wingdings" panose="05000000000000000000" pitchFamily="2" charset="2"/>
              <a:buChar char="Ø"/>
            </a:pPr>
            <a:r>
              <a:rPr lang="tr-TR" dirty="0" smtClean="0">
                <a:solidFill>
                  <a:schemeClr val="tx1">
                    <a:lumMod val="95000"/>
                    <a:lumOff val="5000"/>
                  </a:schemeClr>
                </a:solidFill>
              </a:rPr>
              <a:t>Hasta/yaralının ilk değerlendirilmesine sesli uyarı ya da hafifçe omuzuna dokunarak bilinç durumunun saptanmasıyla başlanmalıdır.</a:t>
            </a:r>
          </a:p>
          <a:p>
            <a:pPr>
              <a:buFont typeface="Wingdings" panose="05000000000000000000" pitchFamily="2" charset="2"/>
              <a:buChar char="Ø"/>
            </a:pPr>
            <a:r>
              <a:rPr lang="tr-TR" dirty="0" smtClean="0">
                <a:solidFill>
                  <a:schemeClr val="tx1">
                    <a:lumMod val="95000"/>
                    <a:lumOff val="5000"/>
                  </a:schemeClr>
                </a:solidFill>
              </a:rPr>
              <a:t>Bilinç kapalı ise </a:t>
            </a:r>
            <a:r>
              <a:rPr lang="tr-TR" b="1" dirty="0" smtClean="0">
                <a:solidFill>
                  <a:srgbClr val="FF0000"/>
                </a:solidFill>
              </a:rPr>
              <a:t>112</a:t>
            </a:r>
            <a:r>
              <a:rPr lang="tr-TR" dirty="0" smtClean="0">
                <a:solidFill>
                  <a:schemeClr val="tx1">
                    <a:lumMod val="95000"/>
                    <a:lumOff val="5000"/>
                  </a:schemeClr>
                </a:solidFill>
              </a:rPr>
              <a:t>’yi aratarak yardım  istemeli ağız içini kontrol ederek  </a:t>
            </a:r>
            <a:r>
              <a:rPr lang="tr-TR" b="1" dirty="0" smtClean="0">
                <a:solidFill>
                  <a:schemeClr val="tx1">
                    <a:lumMod val="95000"/>
                    <a:lumOff val="5000"/>
                  </a:schemeClr>
                </a:solidFill>
              </a:rPr>
              <a:t>Baş  geri-çene yukarı pozisyonu </a:t>
            </a:r>
            <a:r>
              <a:rPr lang="tr-TR" dirty="0" smtClean="0">
                <a:solidFill>
                  <a:schemeClr val="tx1">
                    <a:lumMod val="95000"/>
                    <a:lumOff val="5000"/>
                  </a:schemeClr>
                </a:solidFill>
              </a:rPr>
              <a:t>verilip soluk yolunu açıklığını sağlamalıdır. Bu işlemler sırasında baş, boyun ve omurga korunmalı sert hareketlerden kaçınılmalıdır.</a:t>
            </a:r>
            <a:endParaRPr lang="tr-TR" dirty="0">
              <a:solidFill>
                <a:schemeClr val="tx1">
                  <a:lumMod val="95000"/>
                  <a:lumOff val="5000"/>
                </a:schemeClr>
              </a:solidFill>
            </a:endParaRPr>
          </a:p>
        </p:txBody>
      </p:sp>
    </p:spTree>
    <p:extLst>
      <p:ext uri="{BB962C8B-B14F-4D97-AF65-F5344CB8AC3E}">
        <p14:creationId xmlns:p14="http://schemas.microsoft.com/office/powerpoint/2010/main" val="14103624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556792"/>
            <a:ext cx="6372200" cy="5301208"/>
          </a:xfrm>
        </p:spPr>
        <p:txBody>
          <a:bodyPr>
            <a:normAutofit fontScale="92500" lnSpcReduction="20000"/>
          </a:bodyPr>
          <a:lstStyle/>
          <a:p>
            <a:pPr marL="0" indent="0">
              <a:buNone/>
            </a:pPr>
            <a:r>
              <a:rPr lang="tr-TR" b="1" dirty="0" smtClean="0">
                <a:solidFill>
                  <a:srgbClr val="FF0000"/>
                </a:solidFill>
              </a:rPr>
              <a:t>Kan şekeri düşüklüğünde yapılması gerekenler;</a:t>
            </a:r>
          </a:p>
          <a:p>
            <a:pPr>
              <a:buFont typeface="Wingdings" panose="05000000000000000000" pitchFamily="2" charset="2"/>
              <a:buChar char="Ø"/>
            </a:pPr>
            <a:r>
              <a:rPr lang="tr-TR" dirty="0" smtClean="0"/>
              <a:t>Hastanın bilinci yerinde ve kusmuyorsa  ağızdan şekerli yiyecekler verin. Fazla şekerin bir zararı olmaz.(Ayrıca  belirtiler fazla şekerden meydana gelmiş ise hastanın  düşük kan şekeri düzeyinde kalmasından daha az zararlı olacaktır. Düşük kan şekeri  beyin ve hayati organlarda kalıcı zararlara neden olabilir.)15-20 dk. da bir belirtiler geçmiyorsa sağlık kuruluşuna gitmesi için yardım çağırın.</a:t>
            </a:r>
          </a:p>
          <a:p>
            <a:pPr>
              <a:buFont typeface="Wingdings" panose="05000000000000000000" pitchFamily="2" charset="2"/>
              <a:buChar char="Ø"/>
            </a:pPr>
            <a:r>
              <a:rPr lang="tr-TR" dirty="0" smtClean="0"/>
              <a:t>Hastanın bilinci yerinde değilse  koma pozisyonu ( yan yatış pozisyonu )verin</a:t>
            </a:r>
            <a:r>
              <a:rPr lang="el-GR" dirty="0" smtClean="0"/>
              <a:t>͵</a:t>
            </a:r>
            <a:r>
              <a:rPr lang="tr-TR" dirty="0" smtClean="0"/>
              <a:t>112’yi arayarak ambulans çağırın.</a:t>
            </a:r>
          </a:p>
          <a:p>
            <a:pPr marL="0" indent="0">
              <a:buNone/>
            </a:pPr>
            <a:r>
              <a:rPr lang="tr-TR" dirty="0" smtClean="0"/>
              <a:t>Hastanın soluk yolunu açın solunumunu kontrol edin.</a:t>
            </a:r>
          </a:p>
          <a:p>
            <a:pPr marL="0" indent="0">
              <a:buNone/>
            </a:pPr>
            <a:endParaRPr lang="tr-TR" b="1" dirty="0" smtClean="0">
              <a:solidFill>
                <a:srgbClr val="FF0000"/>
              </a:solidFill>
            </a:endParaRPr>
          </a:p>
          <a:p>
            <a:pPr marL="0" indent="0">
              <a:buNone/>
            </a:pPr>
            <a:endParaRPr lang="tr-TR" b="1" dirty="0" smtClean="0">
              <a:solidFill>
                <a:srgbClr val="FF0000"/>
              </a:solidFill>
            </a:endParaRPr>
          </a:p>
          <a:p>
            <a:pPr marL="0" indent="0">
              <a:buNone/>
            </a:pPr>
            <a:endParaRPr lang="tr-TR" b="1" dirty="0">
              <a:solidFill>
                <a:srgbClr val="FF0000"/>
              </a:solidFill>
            </a:endParaRPr>
          </a:p>
          <a:p>
            <a:pPr marL="0" indent="0">
              <a:buNone/>
            </a:pPr>
            <a:endParaRPr lang="tr-TR" b="1" dirty="0" smtClean="0">
              <a:solidFill>
                <a:srgbClr val="FF0000"/>
              </a:solidFill>
            </a:endParaRPr>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KAN ŞEKERİNİN DÜŞÜKLÜĞÜ</a:t>
            </a:r>
            <a:endParaRPr lang="tr-TR" sz="2800" b="1" dirty="0">
              <a:solidFill>
                <a:schemeClr val="tx1"/>
              </a:solidFill>
            </a:endParaRPr>
          </a:p>
        </p:txBody>
      </p:sp>
      <p:pic>
        <p:nvPicPr>
          <p:cNvPr id="3074" name="Picture 2" descr="C:\Users\zeytinburnumagder\Desktop\İLK YARDIM\506386-3-4-b5e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683" y="2852936"/>
            <a:ext cx="3146317"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6715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556792"/>
            <a:ext cx="9144000" cy="5301208"/>
          </a:xfrm>
        </p:spPr>
        <p:txBody>
          <a:bodyPr/>
          <a:lstStyle/>
          <a:p>
            <a:pPr>
              <a:buFont typeface="Wingdings" panose="05000000000000000000" pitchFamily="2" charset="2"/>
              <a:buChar char="Ø"/>
            </a:pPr>
            <a:r>
              <a:rPr lang="tr-TR" b="1" dirty="0" smtClean="0">
                <a:solidFill>
                  <a:srgbClr val="FF0000"/>
                </a:solidFill>
              </a:rPr>
              <a:t>Kalp spazmı ve kal krizi ;</a:t>
            </a:r>
          </a:p>
          <a:p>
            <a:pPr>
              <a:buFont typeface="Wingdings" panose="05000000000000000000" pitchFamily="2" charset="2"/>
              <a:buChar char="Ø"/>
            </a:pPr>
            <a:r>
              <a:rPr lang="tr-TR" dirty="0" smtClean="0"/>
              <a:t>Göğüste kuvvetli ağrı nedenleri arasında en sık kalp spazmı  ve kalp krizi görülür. Her ikisi de kalp kasının  belli bir yerine  gönderilen kanın azalması sonucu olur. </a:t>
            </a:r>
            <a:r>
              <a:rPr lang="tr-TR" b="1" dirty="0" smtClean="0"/>
              <a:t>Kalp spazmında </a:t>
            </a:r>
            <a:r>
              <a:rPr lang="tr-TR" dirty="0" smtClean="0"/>
              <a:t>sıkıntı ve ya nefes darlığı </a:t>
            </a:r>
            <a:r>
              <a:rPr lang="el-GR" dirty="0" smtClean="0"/>
              <a:t>͵</a:t>
            </a:r>
            <a:r>
              <a:rPr lang="tr-TR" dirty="0" smtClean="0"/>
              <a:t>genellikle göğüs ortasında başlayan  ve kollara, boyuna ,sırta  ve çeneye vuran </a:t>
            </a:r>
            <a:r>
              <a:rPr lang="tr-TR" b="1" dirty="0" smtClean="0"/>
              <a:t>kısa süreli (5-10 </a:t>
            </a:r>
            <a:r>
              <a:rPr lang="tr-TR" b="1" dirty="0" err="1" smtClean="0"/>
              <a:t>dk</a:t>
            </a:r>
            <a:r>
              <a:rPr lang="tr-TR" b="1" dirty="0" smtClean="0"/>
              <a:t> süren)ağrı hissi vardır. Ağrı istirahat ile durur . Nefes alıp vermekle ağrının şekli ve şiddeti değişmez.</a:t>
            </a:r>
            <a:endParaRPr lang="tr-TR" b="1"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KALP SPAZMI VE KALP KRİZİ</a:t>
            </a:r>
            <a:endParaRPr lang="tr-TR" sz="2800" b="1" dirty="0">
              <a:solidFill>
                <a:schemeClr val="tx1"/>
              </a:solidFill>
            </a:endParaRPr>
          </a:p>
        </p:txBody>
      </p:sp>
    </p:spTree>
    <p:extLst>
      <p:ext uri="{BB962C8B-B14F-4D97-AF65-F5344CB8AC3E}">
        <p14:creationId xmlns:p14="http://schemas.microsoft.com/office/powerpoint/2010/main" val="11594569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628800"/>
            <a:ext cx="9144000" cy="5229200"/>
          </a:xfrm>
        </p:spPr>
        <p:txBody>
          <a:bodyPr>
            <a:normAutofit fontScale="92500"/>
          </a:bodyPr>
          <a:lstStyle/>
          <a:p>
            <a:pPr marL="0" indent="0">
              <a:buNone/>
            </a:pPr>
            <a:r>
              <a:rPr lang="tr-TR" b="1" dirty="0" smtClean="0">
                <a:solidFill>
                  <a:srgbClr val="FF0000"/>
                </a:solidFill>
              </a:rPr>
              <a:t>      KALP KRİZİ;</a:t>
            </a:r>
          </a:p>
          <a:p>
            <a:pPr>
              <a:buFont typeface="Wingdings" panose="05000000000000000000" pitchFamily="2" charset="2"/>
              <a:buChar char="Ø"/>
            </a:pPr>
            <a:r>
              <a:rPr lang="tr-TR" dirty="0" smtClean="0"/>
              <a:t>Kalbi besleyen koroner arterlerin  çeşitli nedenlerle kalbi besleyememesi sonucu ortaya çıkan tabloya denir.</a:t>
            </a:r>
          </a:p>
          <a:p>
            <a:pPr>
              <a:buFont typeface="Wingdings" panose="05000000000000000000" pitchFamily="2" charset="2"/>
              <a:buChar char="Ø"/>
            </a:pPr>
            <a:r>
              <a:rPr lang="tr-TR" b="1" dirty="0" smtClean="0"/>
              <a:t>Kalp krizinde; </a:t>
            </a:r>
            <a:r>
              <a:rPr lang="tr-TR" dirty="0" smtClean="0"/>
              <a:t>Hasta ciddi bir ölüm korkusu  ve yoğun sıkıntı hisseder, göğüste basınç ve sıkışma hissi olur . Terleme mide bulantısı ,kusma gibi bulgular görülür. Ağrı göğüs  ya da mide boşluğunun herhangi bir yerinde sıklıkla kravat bölgesinde görülür . Omuzlara, boyna, çeneye ve sol kola yayılır. Ağrı kalp spazmına göre daha şiddetli ve uzun sürelidir. Ağrı istirahat ile geçmez. Nefes alıp vermekle  de ağrının şekli ve şiddeti değişmez.</a:t>
            </a:r>
          </a:p>
          <a:p>
            <a:pPr>
              <a:buFont typeface="Wingdings" panose="05000000000000000000" pitchFamily="2" charset="2"/>
              <a:buChar char="Ø"/>
            </a:pPr>
            <a:r>
              <a:rPr lang="tr-TR" dirty="0" smtClean="0"/>
              <a:t>Mide bağırsak sistemine  ait rahatsızlıklar  veya kas ağrıları ile karıştırıla bilir . Bu nedenle  aslı ispatlanana dek şüphelenilen durumlar kalp krizi gibi değerlendirilmelidir.</a:t>
            </a:r>
            <a:endParaRPr lang="tr-TR"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KALP SPAZMI VE KALP KRİZİ</a:t>
            </a:r>
            <a:endParaRPr lang="tr-TR" sz="2800" b="1" dirty="0">
              <a:solidFill>
                <a:schemeClr val="tx1"/>
              </a:solidFill>
            </a:endParaRPr>
          </a:p>
        </p:txBody>
      </p:sp>
    </p:spTree>
    <p:extLst>
      <p:ext uri="{BB962C8B-B14F-4D97-AF65-F5344CB8AC3E}">
        <p14:creationId xmlns:p14="http://schemas.microsoft.com/office/powerpoint/2010/main" val="40682890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772816"/>
            <a:ext cx="9144000" cy="5085184"/>
          </a:xfrm>
        </p:spPr>
        <p:txBody>
          <a:bodyPr>
            <a:normAutofit lnSpcReduction="10000"/>
          </a:bodyPr>
          <a:lstStyle/>
          <a:p>
            <a:pPr>
              <a:buFont typeface="Wingdings" panose="05000000000000000000" pitchFamily="2" charset="2"/>
              <a:buChar char="Ø"/>
            </a:pPr>
            <a:r>
              <a:rPr lang="tr-TR" b="1" dirty="0" smtClean="0">
                <a:solidFill>
                  <a:srgbClr val="FF0000"/>
                </a:solidFill>
              </a:rPr>
              <a:t>Kalp krizi belirtilerinde  yapılması gerekenler;</a:t>
            </a:r>
          </a:p>
          <a:p>
            <a:pPr>
              <a:buFont typeface="Wingdings" panose="05000000000000000000" pitchFamily="2" charset="2"/>
              <a:buChar char="Ø"/>
            </a:pPr>
            <a:r>
              <a:rPr lang="tr-TR" dirty="0" smtClean="0"/>
              <a:t>Hastanın bilincini kontrol edin .</a:t>
            </a:r>
            <a:r>
              <a:rPr lang="tr-TR" b="1" dirty="0" smtClean="0">
                <a:solidFill>
                  <a:srgbClr val="FF0000"/>
                </a:solidFill>
              </a:rPr>
              <a:t>112</a:t>
            </a:r>
            <a:r>
              <a:rPr lang="tr-TR" dirty="0" smtClean="0"/>
              <a:t>’yi arayarak ambulans çağrın.</a:t>
            </a:r>
          </a:p>
          <a:p>
            <a:pPr>
              <a:buFont typeface="Wingdings" panose="05000000000000000000" pitchFamily="2" charset="2"/>
              <a:buChar char="Ø"/>
            </a:pPr>
            <a:r>
              <a:rPr lang="tr-TR" dirty="0" smtClean="0"/>
              <a:t>Hastanın bilinci açık ise;</a:t>
            </a:r>
          </a:p>
          <a:p>
            <a:pPr>
              <a:buFont typeface="Wingdings" panose="05000000000000000000" pitchFamily="2" charset="2"/>
              <a:buChar char="Ø"/>
            </a:pPr>
            <a:r>
              <a:rPr lang="tr-TR" dirty="0" smtClean="0"/>
              <a:t>Hareket ettirmeyin , dinlenmeye alıp sakinleştirin.</a:t>
            </a:r>
          </a:p>
          <a:p>
            <a:pPr>
              <a:buFont typeface="Wingdings" panose="05000000000000000000" pitchFamily="2" charset="2"/>
              <a:buChar char="Ø"/>
            </a:pPr>
            <a:r>
              <a:rPr lang="tr-TR" dirty="0" smtClean="0"/>
              <a:t>Rahat etmesi için yarı oturur pozisyonda bekletin.</a:t>
            </a:r>
          </a:p>
          <a:p>
            <a:pPr>
              <a:buFont typeface="Wingdings" panose="05000000000000000000" pitchFamily="2" charset="2"/>
              <a:buChar char="Ø"/>
            </a:pPr>
            <a:r>
              <a:rPr lang="tr-TR" dirty="0" smtClean="0"/>
              <a:t>Kullandığı ilaçları varsa almasına yardım edin.</a:t>
            </a:r>
          </a:p>
          <a:p>
            <a:pPr>
              <a:buFont typeface="Wingdings" panose="05000000000000000000" pitchFamily="2" charset="2"/>
              <a:buChar char="Ø"/>
            </a:pPr>
            <a:r>
              <a:rPr lang="tr-TR" dirty="0" smtClean="0"/>
              <a:t>Bilincini solunumunu  gözleyin. Sıkan giysileri varsa gevşetin.</a:t>
            </a:r>
          </a:p>
          <a:p>
            <a:pPr>
              <a:buFont typeface="Wingdings" panose="05000000000000000000" pitchFamily="2" charset="2"/>
              <a:buChar char="Ø"/>
            </a:pPr>
            <a:r>
              <a:rPr lang="tr-TR" dirty="0" smtClean="0"/>
              <a:t>Hastanın bilinci kapalı ise;</a:t>
            </a:r>
          </a:p>
          <a:p>
            <a:pPr>
              <a:buFont typeface="Wingdings" panose="05000000000000000000" pitchFamily="2" charset="2"/>
              <a:buChar char="Ø"/>
            </a:pPr>
            <a:r>
              <a:rPr lang="tr-TR" dirty="0" smtClean="0"/>
              <a:t>Soluk yolunu açarak solunumu değerlendirin.</a:t>
            </a:r>
          </a:p>
          <a:p>
            <a:pPr>
              <a:buFont typeface="Wingdings" panose="05000000000000000000" pitchFamily="2" charset="2"/>
              <a:buChar char="Ø"/>
            </a:pPr>
            <a:r>
              <a:rPr lang="tr-TR" dirty="0" smtClean="0"/>
              <a:t>Gerekiyorsa temel yaşam desteği uygulamalarına başlayın.</a:t>
            </a:r>
            <a:endParaRPr lang="tr-TR"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KALP SPAZMI VE KALP KRİZİ</a:t>
            </a:r>
            <a:endParaRPr lang="tr-TR" sz="2800" b="1" dirty="0">
              <a:solidFill>
                <a:schemeClr val="tx1"/>
              </a:solidFill>
            </a:endParaRPr>
          </a:p>
        </p:txBody>
      </p:sp>
    </p:spTree>
    <p:extLst>
      <p:ext uri="{BB962C8B-B14F-4D97-AF65-F5344CB8AC3E}">
        <p14:creationId xmlns:p14="http://schemas.microsoft.com/office/powerpoint/2010/main" val="208045682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432048"/>
          </a:xfrm>
        </p:spPr>
        <p:txBody>
          <a:bodyPr>
            <a:normAutofit fontScale="92500" lnSpcReduction="10000"/>
          </a:bodyPr>
          <a:lstStyle/>
          <a:p>
            <a:pPr marL="0" indent="0">
              <a:buNone/>
            </a:pPr>
            <a:r>
              <a:rPr lang="tr-TR" b="1" dirty="0">
                <a:solidFill>
                  <a:srgbClr val="FF0000"/>
                </a:solidFill>
              </a:rPr>
              <a:t>Kalp krizi belirtilerinde  yapılması gerekenler;</a:t>
            </a:r>
          </a:p>
          <a:p>
            <a:endParaRPr lang="tr-TR" dirty="0"/>
          </a:p>
        </p:txBody>
      </p:sp>
      <p:pic>
        <p:nvPicPr>
          <p:cNvPr id="1028" name="Picture 4" descr="C:\Users\zeytinburnumagder\Desktop\İLK YARDIM\avtomatiyaserdtsachelovekaopredelenieopi_9AD6DA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9869"/>
            <a:ext cx="5076056" cy="332732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zeytinburnumagder\Desktop\İLK YARDIM\kalp-kriz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7" y="1829869"/>
            <a:ext cx="4455662" cy="3327324"/>
          </a:xfrm>
          <a:prstGeom prst="rect">
            <a:avLst/>
          </a:prstGeom>
          <a:noFill/>
          <a:extLst>
            <a:ext uri="{909E8E84-426E-40DD-AFC4-6F175D3DCCD1}">
              <a14:hiddenFill xmlns:a14="http://schemas.microsoft.com/office/drawing/2010/main">
                <a:solidFill>
                  <a:srgbClr val="FFFFFF"/>
                </a:solidFill>
              </a14:hiddenFill>
            </a:ext>
          </a:extLst>
        </p:spPr>
      </p:pic>
      <p:sp>
        <p:nvSpPr>
          <p:cNvPr id="8" name="İçerik Yer Tutucusu 2"/>
          <p:cNvSpPr txBox="1">
            <a:spLocks/>
          </p:cNvSpPr>
          <p:nvPr/>
        </p:nvSpPr>
        <p:spPr>
          <a:xfrm>
            <a:off x="1331640" y="5589240"/>
            <a:ext cx="7812360" cy="93610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tr-TR" b="1" dirty="0" smtClean="0">
                <a:solidFill>
                  <a:srgbClr val="FF0000"/>
                </a:solidFill>
              </a:rPr>
              <a:t>Hasta asla yürütülmemeli  ve sağlık kuruluşuna  nakli mutlaka ambulans  ile yapılmalıdır</a:t>
            </a:r>
          </a:p>
          <a:p>
            <a:endParaRPr lang="tr-TR" dirty="0"/>
          </a:p>
        </p:txBody>
      </p:sp>
    </p:spTree>
    <p:extLst>
      <p:ext uri="{BB962C8B-B14F-4D97-AF65-F5344CB8AC3E}">
        <p14:creationId xmlns:p14="http://schemas.microsoft.com/office/powerpoint/2010/main" val="284530796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421" y="1340768"/>
            <a:ext cx="9144000" cy="5517232"/>
          </a:xfrm>
        </p:spPr>
        <p:txBody>
          <a:bodyPr>
            <a:normAutofit fontScale="92500"/>
          </a:bodyPr>
          <a:lstStyle/>
          <a:p>
            <a:pPr>
              <a:buFont typeface="Wingdings" panose="05000000000000000000" pitchFamily="2" charset="2"/>
              <a:buChar char="Ø"/>
            </a:pPr>
            <a:r>
              <a:rPr lang="tr-TR" dirty="0" smtClean="0"/>
              <a:t>Zehirlenme ; vücuda zehirli( sonucu normal </a:t>
            </a:r>
            <a:r>
              <a:rPr lang="tr-TR" dirty="0" err="1" smtClean="0"/>
              <a:t>toksik</a:t>
            </a:r>
            <a:r>
              <a:rPr lang="tr-TR" dirty="0" smtClean="0"/>
              <a:t> ) </a:t>
            </a:r>
            <a:r>
              <a:rPr lang="tr-TR" dirty="0"/>
              <a:t>bir </a:t>
            </a:r>
            <a:r>
              <a:rPr lang="tr-TR" dirty="0" smtClean="0"/>
              <a:t>maddenin girmesi sonucu  normal fonksiyonların bozulmasıdır. Vücuda dışarıdan giren bazı yabancı maddeler , vücudun yaşamsal fonksiyonlarına zarar verebileceğinde  zehirli olarak kabul edilirler.</a:t>
            </a:r>
          </a:p>
          <a:p>
            <a:pPr marL="0" indent="0">
              <a:buNone/>
            </a:pPr>
            <a:r>
              <a:rPr lang="tr-TR" b="1" dirty="0" smtClean="0"/>
              <a:t>    Solunum yolu ile</a:t>
            </a:r>
          </a:p>
          <a:p>
            <a:pPr marL="0" indent="0">
              <a:buNone/>
            </a:pPr>
            <a:r>
              <a:rPr lang="tr-TR" b="1" dirty="0" smtClean="0"/>
              <a:t>*</a:t>
            </a:r>
            <a:r>
              <a:rPr lang="tr-TR" dirty="0" smtClean="0"/>
              <a:t>Karbon  monoksit (şofben, tüp, kaçakları ,bütan gaz sobaları vb.), lağım çukuru  ve ya kayalarda biriken karbondioksit, </a:t>
            </a:r>
            <a:r>
              <a:rPr lang="tr-TR" dirty="0" err="1" smtClean="0"/>
              <a:t>havu</a:t>
            </a:r>
            <a:r>
              <a:rPr lang="tr-TR" dirty="0" smtClean="0"/>
              <a:t> hijyeninde  kullanılan klor , yapıştırıcılar,boyalar,ev temizleyicileri vb.</a:t>
            </a:r>
          </a:p>
          <a:p>
            <a:pPr marL="0" indent="0">
              <a:buNone/>
            </a:pPr>
            <a:r>
              <a:rPr lang="tr-TR" b="1" dirty="0" smtClean="0"/>
              <a:t>Sindirim yolu ile </a:t>
            </a:r>
          </a:p>
          <a:p>
            <a:pPr marL="0" indent="0">
              <a:buNone/>
            </a:pPr>
            <a:r>
              <a:rPr lang="tr-TR" b="1" dirty="0" smtClean="0"/>
              <a:t>*</a:t>
            </a:r>
            <a:r>
              <a:rPr lang="tr-TR" dirty="0" smtClean="0"/>
              <a:t>En sık  rastlanan  zehirlenme yoludur. Sindirim yoluyla alınan zehirler  genellikle ev ya da bahçede kullanılan kimyasal maddeler , zehirli mantarlar , bozuk besinler, ilaç ve aşırı alkoldür.</a:t>
            </a:r>
          </a:p>
          <a:p>
            <a:pPr marL="0" indent="0">
              <a:buNone/>
            </a:pPr>
            <a:endParaRPr lang="tr-TR" dirty="0" smtClean="0"/>
          </a:p>
          <a:p>
            <a:pPr>
              <a:buFont typeface="Wingdings" panose="05000000000000000000" pitchFamily="2" charset="2"/>
              <a:buChar char="Ø"/>
            </a:pPr>
            <a:endParaRPr lang="tr-TR" b="1"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ZEHİRLENMELER</a:t>
            </a:r>
            <a:endParaRPr lang="tr-TR" sz="2800" b="1" dirty="0">
              <a:solidFill>
                <a:schemeClr val="tx1"/>
              </a:solidFill>
            </a:endParaRPr>
          </a:p>
        </p:txBody>
      </p:sp>
    </p:spTree>
    <p:extLst>
      <p:ext uri="{BB962C8B-B14F-4D97-AF65-F5344CB8AC3E}">
        <p14:creationId xmlns:p14="http://schemas.microsoft.com/office/powerpoint/2010/main" val="403885050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628800"/>
            <a:ext cx="9169508" cy="5229200"/>
          </a:xfrm>
        </p:spPr>
        <p:txBody>
          <a:bodyPr>
            <a:normAutofit fontScale="92500" lnSpcReduction="20000"/>
          </a:bodyPr>
          <a:lstStyle/>
          <a:p>
            <a:pPr marL="0" indent="0">
              <a:buNone/>
            </a:pPr>
            <a:r>
              <a:rPr lang="tr-TR" b="1" dirty="0"/>
              <a:t> </a:t>
            </a:r>
            <a:r>
              <a:rPr lang="tr-TR" b="1" dirty="0" smtClean="0"/>
              <a:t>        Deri yolu ile </a:t>
            </a:r>
          </a:p>
          <a:p>
            <a:pPr>
              <a:buFont typeface="Wingdings" panose="05000000000000000000" pitchFamily="2" charset="2"/>
              <a:buChar char="Ø"/>
            </a:pPr>
            <a:r>
              <a:rPr lang="tr-TR" dirty="0" smtClean="0"/>
              <a:t>Vücuda direk  deri aracılığıyla  girer.</a:t>
            </a:r>
          </a:p>
          <a:p>
            <a:pPr marL="0" indent="0">
              <a:buNone/>
            </a:pPr>
            <a:r>
              <a:rPr lang="tr-TR" dirty="0" smtClean="0"/>
              <a:t>* Zehirlenmeler böcek sokmaları ,hayvan ısırıkları , ilaç  enjeksiyonlar, saç boyaları ,zirai ilaçların deriden emilmesi  ile oluşur.</a:t>
            </a:r>
          </a:p>
          <a:p>
            <a:pPr marL="0" indent="0">
              <a:buNone/>
            </a:pPr>
            <a:r>
              <a:rPr lang="tr-TR" dirty="0" smtClean="0"/>
              <a:t>Solunum yolu ile zehirlenme;</a:t>
            </a:r>
          </a:p>
          <a:p>
            <a:pPr marL="0" indent="0">
              <a:buNone/>
            </a:pPr>
            <a:r>
              <a:rPr lang="tr-TR" dirty="0" smtClean="0"/>
              <a:t>Solunum yoluyla ortaya çıkan zehirlenmelerde görülen belirtiler;</a:t>
            </a:r>
          </a:p>
          <a:p>
            <a:pPr>
              <a:buFont typeface="Wingdings" panose="05000000000000000000" pitchFamily="2" charset="2"/>
              <a:buChar char="Ø"/>
            </a:pPr>
            <a:r>
              <a:rPr lang="tr-TR" dirty="0" smtClean="0"/>
              <a:t>Baş ağrısı,                                     </a:t>
            </a:r>
            <a:r>
              <a:rPr lang="tr-TR" dirty="0"/>
              <a:t>K</a:t>
            </a:r>
            <a:r>
              <a:rPr lang="tr-TR" dirty="0" smtClean="0"/>
              <a:t>ızarıklık morarma.</a:t>
            </a:r>
          </a:p>
          <a:p>
            <a:pPr>
              <a:buFont typeface="Wingdings" panose="05000000000000000000" pitchFamily="2" charset="2"/>
              <a:buChar char="Ø"/>
            </a:pPr>
            <a:r>
              <a:rPr lang="tr-TR" dirty="0" smtClean="0"/>
              <a:t>Baş dönmesi                                 </a:t>
            </a:r>
            <a:r>
              <a:rPr lang="tr-TR" dirty="0" err="1" smtClean="0"/>
              <a:t>Co</a:t>
            </a:r>
            <a:r>
              <a:rPr lang="tr-TR" dirty="0" smtClean="0"/>
              <a:t>  zehirlenmesinde</a:t>
            </a:r>
          </a:p>
          <a:p>
            <a:pPr>
              <a:buFont typeface="Wingdings" panose="05000000000000000000" pitchFamily="2" charset="2"/>
              <a:buChar char="Ø"/>
            </a:pPr>
            <a:r>
              <a:rPr lang="tr-TR" dirty="0" smtClean="0"/>
              <a:t>Nefes darlığı                                  </a:t>
            </a:r>
            <a:r>
              <a:rPr lang="tr-TR" dirty="0"/>
              <a:t>deride mor- kırmızı bir </a:t>
            </a:r>
            <a:r>
              <a:rPr lang="tr-TR" dirty="0" smtClean="0"/>
              <a:t>renk</a:t>
            </a:r>
          </a:p>
          <a:p>
            <a:pPr>
              <a:buFont typeface="Wingdings" panose="05000000000000000000" pitchFamily="2" charset="2"/>
              <a:buChar char="Ø"/>
            </a:pPr>
            <a:r>
              <a:rPr lang="tr-TR" dirty="0" smtClean="0"/>
              <a:t>Solunum ve kalp durması </a:t>
            </a:r>
          </a:p>
          <a:p>
            <a:pPr>
              <a:buFont typeface="Wingdings" panose="05000000000000000000" pitchFamily="2" charset="2"/>
              <a:buChar char="Ø"/>
            </a:pPr>
            <a:r>
              <a:rPr lang="tr-TR" dirty="0" smtClean="0"/>
              <a:t>Kulak çınlaması</a:t>
            </a:r>
            <a:endParaRPr lang="tr-TR" dirty="0"/>
          </a:p>
          <a:p>
            <a:pPr>
              <a:buFont typeface="Wingdings" panose="05000000000000000000" pitchFamily="2" charset="2"/>
              <a:buChar char="Ø"/>
            </a:pPr>
            <a:endParaRPr lang="tr-TR" dirty="0" smtClean="0"/>
          </a:p>
          <a:p>
            <a:pPr marL="0" indent="0">
              <a:buNone/>
            </a:pPr>
            <a:r>
              <a:rPr lang="tr-TR" dirty="0" smtClean="0"/>
              <a:t>                                </a:t>
            </a:r>
            <a:endParaRPr lang="tr-TR" b="1"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ZEHİRLENMELER</a:t>
            </a:r>
            <a:endParaRPr lang="tr-TR" sz="2800" b="1" dirty="0">
              <a:solidFill>
                <a:schemeClr val="tx1"/>
              </a:solidFill>
            </a:endParaRPr>
          </a:p>
        </p:txBody>
      </p:sp>
    </p:spTree>
    <p:extLst>
      <p:ext uri="{BB962C8B-B14F-4D97-AF65-F5344CB8AC3E}">
        <p14:creationId xmlns:p14="http://schemas.microsoft.com/office/powerpoint/2010/main" val="240698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628800"/>
            <a:ext cx="9144000" cy="5229200"/>
          </a:xfrm>
        </p:spPr>
        <p:txBody>
          <a:bodyPr>
            <a:normAutofit fontScale="92500" lnSpcReduction="10000"/>
          </a:bodyPr>
          <a:lstStyle/>
          <a:p>
            <a:pPr marL="0" indent="0">
              <a:buNone/>
            </a:pPr>
            <a:r>
              <a:rPr lang="tr-TR" sz="2400" dirty="0" smtClean="0"/>
              <a:t> </a:t>
            </a:r>
            <a:r>
              <a:rPr lang="tr-TR" sz="2400" b="1" dirty="0" smtClean="0">
                <a:solidFill>
                  <a:srgbClr val="FF0000"/>
                </a:solidFill>
              </a:rPr>
              <a:t>Solunum yolu yolu ile  zehirlenmelerde yapılması gerekenler;</a:t>
            </a:r>
          </a:p>
          <a:p>
            <a:pPr>
              <a:buFont typeface="Wingdings" panose="05000000000000000000" pitchFamily="2" charset="2"/>
              <a:buChar char="Ø"/>
            </a:pPr>
            <a:r>
              <a:rPr lang="tr-TR" sz="2400" dirty="0" smtClean="0"/>
              <a:t>Ortamda gaz kokusu duyarsanız patlama olasılığına karşı tedbirli olun.</a:t>
            </a:r>
          </a:p>
          <a:p>
            <a:pPr>
              <a:buFont typeface="Wingdings" panose="05000000000000000000" pitchFamily="2" charset="2"/>
              <a:buChar char="Ø"/>
            </a:pPr>
            <a:r>
              <a:rPr lang="tr-TR" sz="2400" dirty="0" smtClean="0"/>
              <a:t>Elektrik düğmeleriyle asla oynamayın.</a:t>
            </a:r>
          </a:p>
          <a:p>
            <a:pPr>
              <a:buFont typeface="Wingdings" panose="05000000000000000000" pitchFamily="2" charset="2"/>
              <a:buChar char="Ø"/>
            </a:pPr>
            <a:r>
              <a:rPr lang="tr-TR" sz="2400" dirty="0" smtClean="0"/>
              <a:t>Yardım istemek amacı ile bile olsa ortamda  telefon kullanmayın</a:t>
            </a:r>
          </a:p>
          <a:p>
            <a:pPr>
              <a:buFont typeface="Wingdings" panose="05000000000000000000" pitchFamily="2" charset="2"/>
              <a:buChar char="Ø"/>
            </a:pPr>
            <a:r>
              <a:rPr lang="tr-TR" sz="2400" dirty="0" smtClean="0"/>
              <a:t>Kıvılcımlanmaların patlamalara neden ola bileceğini asla unutmayın.</a:t>
            </a:r>
          </a:p>
          <a:p>
            <a:pPr>
              <a:buFont typeface="Wingdings" panose="05000000000000000000" pitchFamily="2" charset="2"/>
              <a:buChar char="Ø"/>
            </a:pPr>
            <a:r>
              <a:rPr lang="tr-TR" sz="2400" dirty="0" smtClean="0"/>
              <a:t>Kişiyi ortamdan hızla uzaklaştırıp temiz havaya çıkarın. Kişiyi temiz havaya çıkaramıyorsanız  cam ve kapıyı açarak ortamı havalandırın.</a:t>
            </a:r>
          </a:p>
          <a:p>
            <a:pPr>
              <a:buFont typeface="Wingdings" panose="05000000000000000000" pitchFamily="2" charset="2"/>
              <a:buChar char="Ø"/>
            </a:pPr>
            <a:r>
              <a:rPr lang="tr-TR" sz="2400" dirty="0" smtClean="0"/>
              <a:t>Yardım isteyin </a:t>
            </a:r>
            <a:r>
              <a:rPr lang="tr-TR" sz="2400" b="1" dirty="0" smtClean="0">
                <a:solidFill>
                  <a:srgbClr val="FF0000"/>
                </a:solidFill>
              </a:rPr>
              <a:t>112</a:t>
            </a:r>
            <a:r>
              <a:rPr lang="tr-TR" sz="2400" dirty="0" smtClean="0"/>
              <a:t>’yi arayarak ambulans çağırın.</a:t>
            </a:r>
          </a:p>
          <a:p>
            <a:pPr>
              <a:buFont typeface="Wingdings" panose="05000000000000000000" pitchFamily="2" charset="2"/>
              <a:buChar char="Ø"/>
            </a:pPr>
            <a:r>
              <a:rPr lang="tr-TR" sz="2400" dirty="0" smtClean="0"/>
              <a:t>Kişiyi kesinlikle yürütmeyin.</a:t>
            </a:r>
          </a:p>
          <a:p>
            <a:pPr>
              <a:buFont typeface="Wingdings" panose="05000000000000000000" pitchFamily="2" charset="2"/>
              <a:buChar char="Ø"/>
            </a:pPr>
            <a:r>
              <a:rPr lang="tr-TR" sz="2400" dirty="0" smtClean="0"/>
              <a:t>Bilinç açık ise kişiyi, solunum sıkıntısı  nedeni ile ambulans gelene kadar yarı oturur pozisyonda bekletin.</a:t>
            </a:r>
          </a:p>
          <a:p>
            <a:pPr>
              <a:buFont typeface="Wingdings" panose="05000000000000000000" pitchFamily="2" charset="2"/>
              <a:buChar char="Ø"/>
            </a:pPr>
            <a:r>
              <a:rPr lang="tr-TR" sz="2400" dirty="0" smtClean="0"/>
              <a:t>Bilinç kapalı ise solunum yolunu açın , solunumu değerlendirin.</a:t>
            </a:r>
          </a:p>
          <a:p>
            <a:pPr>
              <a:buFont typeface="Wingdings" panose="05000000000000000000" pitchFamily="2" charset="2"/>
              <a:buChar char="Ø"/>
            </a:pPr>
            <a:r>
              <a:rPr lang="tr-TR" sz="2400" dirty="0" smtClean="0"/>
              <a:t>Solunum varsa kişiye koma (yan yatış )pozisyonda bekleterek izleyin.</a:t>
            </a:r>
          </a:p>
          <a:p>
            <a:pPr>
              <a:buFont typeface="Wingdings" panose="05000000000000000000" pitchFamily="2" charset="2"/>
              <a:buChar char="Ø"/>
            </a:pPr>
            <a:r>
              <a:rPr lang="tr-TR" sz="2400" dirty="0" smtClean="0"/>
              <a:t>Solunum yoksa Temel Yaşam Desteğine başlayın.</a:t>
            </a:r>
          </a:p>
          <a:p>
            <a:pPr>
              <a:buFont typeface="Wingdings" panose="05000000000000000000" pitchFamily="2" charset="2"/>
              <a:buChar char="Ø"/>
            </a:pPr>
            <a:endParaRPr lang="tr-TR" sz="2400" dirty="0" smtClean="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ZEHİRLENMELER</a:t>
            </a:r>
            <a:endParaRPr lang="tr-TR" sz="2800" b="1" dirty="0">
              <a:solidFill>
                <a:schemeClr val="tx1"/>
              </a:solidFill>
            </a:endParaRPr>
          </a:p>
        </p:txBody>
      </p:sp>
    </p:spTree>
    <p:extLst>
      <p:ext uri="{BB962C8B-B14F-4D97-AF65-F5344CB8AC3E}">
        <p14:creationId xmlns:p14="http://schemas.microsoft.com/office/powerpoint/2010/main" val="303052080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700808"/>
            <a:ext cx="9144000" cy="5157192"/>
          </a:xfrm>
        </p:spPr>
        <p:txBody>
          <a:bodyPr/>
          <a:lstStyle/>
          <a:p>
            <a:pPr marL="0" indent="0">
              <a:buNone/>
            </a:pPr>
            <a:r>
              <a:rPr lang="tr-TR" dirty="0">
                <a:solidFill>
                  <a:srgbClr val="FF0000"/>
                </a:solidFill>
              </a:rPr>
              <a:t> </a:t>
            </a:r>
            <a:r>
              <a:rPr lang="tr-TR" b="1" dirty="0" smtClean="0">
                <a:solidFill>
                  <a:srgbClr val="FF0000"/>
                </a:solidFill>
              </a:rPr>
              <a:t>Sindirim yolu ile zehirlenme:</a:t>
            </a:r>
          </a:p>
          <a:p>
            <a:pPr marL="0" indent="0">
              <a:buNone/>
            </a:pPr>
            <a:r>
              <a:rPr lang="tr-TR" dirty="0" smtClean="0"/>
              <a:t>Sindirim yolu ile ortaya çıkan zehirlenmelerde görülen belirtiler. </a:t>
            </a:r>
          </a:p>
          <a:p>
            <a:pPr>
              <a:buFont typeface="Wingdings" panose="05000000000000000000" pitchFamily="2" charset="2"/>
              <a:buChar char="Ø"/>
            </a:pPr>
            <a:r>
              <a:rPr lang="tr-TR" dirty="0" smtClean="0"/>
              <a:t>Kramp şeklinde karın ağrısı,</a:t>
            </a:r>
          </a:p>
          <a:p>
            <a:pPr>
              <a:buFont typeface="Wingdings" panose="05000000000000000000" pitchFamily="2" charset="2"/>
              <a:buChar char="Ø"/>
            </a:pPr>
            <a:r>
              <a:rPr lang="tr-TR" dirty="0" smtClean="0"/>
              <a:t>Bulantı-kusma,</a:t>
            </a:r>
          </a:p>
          <a:p>
            <a:pPr>
              <a:buFont typeface="Wingdings" panose="05000000000000000000" pitchFamily="2" charset="2"/>
              <a:buChar char="Ø"/>
            </a:pPr>
            <a:r>
              <a:rPr lang="tr-TR" dirty="0" smtClean="0"/>
              <a:t>Şişlik ,gaz</a:t>
            </a:r>
          </a:p>
          <a:p>
            <a:pPr>
              <a:buFont typeface="Wingdings" panose="05000000000000000000" pitchFamily="2" charset="2"/>
              <a:buChar char="Ø"/>
            </a:pPr>
            <a:r>
              <a:rPr lang="tr-TR" dirty="0" smtClean="0"/>
              <a:t>İshal,</a:t>
            </a:r>
          </a:p>
          <a:p>
            <a:pPr>
              <a:buFont typeface="Wingdings" panose="05000000000000000000" pitchFamily="2" charset="2"/>
              <a:buChar char="Ø"/>
            </a:pPr>
            <a:r>
              <a:rPr lang="tr-TR" dirty="0" smtClean="0"/>
              <a:t>Uyku eylemi </a:t>
            </a:r>
          </a:p>
          <a:p>
            <a:pPr>
              <a:buFont typeface="Wingdings" panose="05000000000000000000" pitchFamily="2" charset="2"/>
              <a:buChar char="Ø"/>
            </a:pPr>
            <a:r>
              <a:rPr lang="tr-TR" dirty="0" smtClean="0"/>
              <a:t>Bilinç kaybı.</a:t>
            </a:r>
          </a:p>
          <a:p>
            <a:pPr marL="0" indent="0">
              <a:buNone/>
            </a:pPr>
            <a:r>
              <a:rPr lang="tr-TR" dirty="0" smtClean="0"/>
              <a:t>Kişinin neden zehirlenmiş olabileceğine yönelik olarak olay yeri araştırılmalıdır.</a:t>
            </a:r>
            <a:endParaRPr lang="tr-TR"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ZEHİRLENMELER</a:t>
            </a:r>
            <a:endParaRPr lang="tr-TR" sz="2800" b="1" dirty="0">
              <a:solidFill>
                <a:schemeClr val="tx1"/>
              </a:solidFill>
            </a:endParaRPr>
          </a:p>
        </p:txBody>
      </p:sp>
    </p:spTree>
    <p:extLst>
      <p:ext uri="{BB962C8B-B14F-4D97-AF65-F5344CB8AC3E}">
        <p14:creationId xmlns:p14="http://schemas.microsoft.com/office/powerpoint/2010/main" val="37439509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628800"/>
            <a:ext cx="9144000" cy="5229200"/>
          </a:xfrm>
        </p:spPr>
        <p:txBody>
          <a:bodyPr>
            <a:normAutofit fontScale="85000" lnSpcReduction="20000"/>
          </a:bodyPr>
          <a:lstStyle/>
          <a:p>
            <a:pPr marL="0" indent="0">
              <a:buNone/>
            </a:pPr>
            <a:r>
              <a:rPr lang="tr-TR" b="1" dirty="0" smtClean="0">
                <a:solidFill>
                  <a:srgbClr val="FF0000"/>
                </a:solidFill>
              </a:rPr>
              <a:t>Sindirim yolu ile zehirlenmelerde  yapılması gerekenler;</a:t>
            </a:r>
          </a:p>
          <a:p>
            <a:pPr>
              <a:buFont typeface="Wingdings" panose="05000000000000000000" pitchFamily="2" charset="2"/>
              <a:buChar char="Ø"/>
            </a:pPr>
            <a:r>
              <a:rPr lang="tr-TR" dirty="0" smtClean="0"/>
              <a:t>Kişinin bilincini kontrol edin.</a:t>
            </a:r>
          </a:p>
          <a:p>
            <a:pPr>
              <a:buFont typeface="Wingdings" panose="05000000000000000000" pitchFamily="2" charset="2"/>
              <a:buChar char="Ø"/>
            </a:pPr>
            <a:r>
              <a:rPr lang="tr-TR" dirty="0" smtClean="0"/>
              <a:t>Ağız zehirli madde ile temas etmişse su ile çalkalamasını, zehirli madde ele temas etmişse elin de sabunlu su ile  yıkanmasını sağlayın.</a:t>
            </a:r>
          </a:p>
          <a:p>
            <a:pPr>
              <a:buFont typeface="Wingdings" panose="05000000000000000000" pitchFamily="2" charset="2"/>
              <a:buChar char="Ø"/>
            </a:pPr>
            <a:r>
              <a:rPr lang="tr-TR" dirty="0" smtClean="0"/>
              <a:t>Yaşam bulgularını  ve bulantı , kusma, ishal gibi  belirtileri değerlendirin.</a:t>
            </a:r>
          </a:p>
          <a:p>
            <a:pPr>
              <a:buFont typeface="Wingdings" panose="05000000000000000000" pitchFamily="2" charset="2"/>
              <a:buChar char="Ø"/>
            </a:pPr>
            <a:r>
              <a:rPr lang="tr-TR" b="1" dirty="0" smtClean="0"/>
              <a:t>Kusturmaya çalışmayın, özellikle yakıcı bir madde alındığı durumda kişiyi</a:t>
            </a:r>
            <a:r>
              <a:rPr lang="tr-TR" b="1" dirty="0"/>
              <a:t> </a:t>
            </a:r>
            <a:r>
              <a:rPr lang="tr-TR" b="1" dirty="0" smtClean="0"/>
              <a:t>asla kusturmayın.</a:t>
            </a:r>
          </a:p>
          <a:p>
            <a:pPr>
              <a:buFont typeface="Wingdings" panose="05000000000000000000" pitchFamily="2" charset="2"/>
              <a:buChar char="Ø"/>
            </a:pPr>
            <a:r>
              <a:rPr lang="tr-TR" dirty="0" smtClean="0"/>
              <a:t>Bilin kaybı varsa kişiyi yan yatış (koma )pozisyonunda bekleterek izleyin ve üstünü örtün.</a:t>
            </a:r>
          </a:p>
          <a:p>
            <a:pPr>
              <a:buFont typeface="Wingdings" panose="05000000000000000000" pitchFamily="2" charset="2"/>
              <a:buChar char="Ø"/>
            </a:pPr>
            <a:r>
              <a:rPr lang="tr-TR" dirty="0" smtClean="0"/>
              <a:t>Solunum yoksa Temel Yaşam Desteğine başlayın.</a:t>
            </a:r>
          </a:p>
          <a:p>
            <a:pPr>
              <a:buFont typeface="Wingdings" panose="05000000000000000000" pitchFamily="2" charset="2"/>
              <a:buChar char="Ø"/>
            </a:pPr>
            <a:r>
              <a:rPr lang="tr-TR" dirty="0" smtClean="0"/>
              <a:t>112’yı arayarak ambulans çağrın.</a:t>
            </a:r>
          </a:p>
          <a:p>
            <a:pPr>
              <a:buFont typeface="Wingdings" panose="05000000000000000000" pitchFamily="2" charset="2"/>
              <a:buChar char="Ø"/>
            </a:pPr>
            <a:r>
              <a:rPr lang="tr-TR" dirty="0" smtClean="0"/>
              <a:t>Zehir danışma merkezi (114)</a:t>
            </a:r>
          </a:p>
          <a:p>
            <a:pPr marL="0" indent="0">
              <a:buNone/>
            </a:pPr>
            <a:r>
              <a:rPr lang="tr-TR" dirty="0" smtClean="0"/>
              <a:t>Alınan madde yakıcı bir madde (çamaşır suyu, kireç çözücü vs.)ise ya da bilinç kapalı  ise hasta kusturulmamalı ve kusma olasılığına karşı yan yatış pozisyonda bekletilerek gözlenmelidir.</a:t>
            </a:r>
          </a:p>
          <a:p>
            <a:pPr>
              <a:buFont typeface="Wingdings" panose="05000000000000000000" pitchFamily="2" charset="2"/>
              <a:buChar char="Ø"/>
            </a:pPr>
            <a:endParaRPr lang="tr-TR" dirty="0" smtClean="0"/>
          </a:p>
          <a:p>
            <a:pPr>
              <a:buFont typeface="Wingdings" panose="05000000000000000000" pitchFamily="2" charset="2"/>
              <a:buChar char="Ø"/>
            </a:pPr>
            <a:endParaRPr lang="tr-TR"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ZEHİRLENMELER</a:t>
            </a:r>
            <a:endParaRPr lang="tr-TR" sz="2800" b="1" dirty="0">
              <a:solidFill>
                <a:schemeClr val="tx1"/>
              </a:solidFill>
            </a:endParaRPr>
          </a:p>
        </p:txBody>
      </p:sp>
    </p:spTree>
    <p:extLst>
      <p:ext uri="{BB962C8B-B14F-4D97-AF65-F5344CB8AC3E}">
        <p14:creationId xmlns:p14="http://schemas.microsoft.com/office/powerpoint/2010/main" val="2786849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0" y="27678"/>
            <a:ext cx="9144000" cy="1169074"/>
          </a:xfrm>
        </p:spPr>
        <p:txBody>
          <a:bodyPr>
            <a:normAutofit/>
          </a:bodyPr>
          <a:lstStyle/>
          <a:p>
            <a:r>
              <a:rPr lang="tr-TR" sz="2800" dirty="0" smtClean="0"/>
              <a:t>                    </a:t>
            </a:r>
            <a:r>
              <a:rPr lang="tr-TR" sz="2800" b="1" dirty="0" smtClean="0">
                <a:solidFill>
                  <a:schemeClr val="tx1"/>
                </a:solidFill>
              </a:rPr>
              <a:t>HASTA/YARALININ DEĞERLENDİRİLMESİ</a:t>
            </a:r>
            <a:endParaRPr lang="tr-TR" sz="2800" b="1" dirty="0">
              <a:solidFill>
                <a:schemeClr val="tx1"/>
              </a:solidFill>
            </a:endParaRPr>
          </a:p>
        </p:txBody>
      </p:sp>
      <p:pic>
        <p:nvPicPr>
          <p:cNvPr id="5122" name="Picture 2" descr="C:\Users\zeytinburnumagder\Desktop\İLK YARDIM\temel-lkyardm-40-63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5184576" cy="417646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zeytinburnumagder\Desktop\İLK YARDIM\slide_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016" y="2492896"/>
            <a:ext cx="4013984" cy="4306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8621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556792"/>
            <a:ext cx="9144000" cy="5301208"/>
          </a:xfrm>
        </p:spPr>
        <p:txBody>
          <a:bodyPr>
            <a:normAutofit fontScale="92500" lnSpcReduction="20000"/>
          </a:bodyPr>
          <a:lstStyle/>
          <a:p>
            <a:pPr marL="0" indent="0">
              <a:buNone/>
            </a:pPr>
            <a:r>
              <a:rPr lang="tr-TR" b="1" dirty="0" smtClean="0">
                <a:solidFill>
                  <a:srgbClr val="FF0000"/>
                </a:solidFill>
              </a:rPr>
              <a:t>Olayla ilgili bilgiler toplanarak tıbbi müdahale ekiplerine bildirilirse tedaviye yardımcı olacağından ;</a:t>
            </a:r>
          </a:p>
          <a:p>
            <a:pPr>
              <a:buFont typeface="Wingdings" panose="05000000000000000000" pitchFamily="2" charset="2"/>
              <a:buChar char="Ø"/>
            </a:pPr>
            <a:r>
              <a:rPr lang="tr-TR" b="1" dirty="0" smtClean="0">
                <a:solidFill>
                  <a:srgbClr val="FF0000"/>
                </a:solidFill>
              </a:rPr>
              <a:t>Zehirlenme ne ile meydana geldi ? Zehirli maddenin türü  nedir?</a:t>
            </a:r>
          </a:p>
          <a:p>
            <a:pPr>
              <a:buFont typeface="Wingdings" panose="05000000000000000000" pitchFamily="2" charset="2"/>
              <a:buChar char="Ø"/>
            </a:pPr>
            <a:r>
              <a:rPr lang="tr-TR" b="1" dirty="0" smtClean="0">
                <a:solidFill>
                  <a:srgbClr val="FF0000"/>
                </a:solidFill>
              </a:rPr>
              <a:t>Kutudaki / şişedeki miktar ne kadar kalmış, daha önce ne kadarmış ,çevreye  saçılmış mı? Evde ne tip ilaçlar var?</a:t>
            </a:r>
          </a:p>
          <a:p>
            <a:pPr>
              <a:buFont typeface="Wingdings" panose="05000000000000000000" pitchFamily="2" charset="2"/>
              <a:buChar char="Ø"/>
            </a:pPr>
            <a:r>
              <a:rPr lang="tr-TR" b="1" dirty="0" smtClean="0">
                <a:solidFill>
                  <a:srgbClr val="FF0000"/>
                </a:solidFill>
              </a:rPr>
              <a:t>İlaç ya da uyuşturucu madde kullanıyor mu?</a:t>
            </a:r>
          </a:p>
          <a:p>
            <a:pPr>
              <a:buFont typeface="Wingdings" panose="05000000000000000000" pitchFamily="2" charset="2"/>
              <a:buChar char="Ø"/>
            </a:pPr>
            <a:r>
              <a:rPr lang="tr-TR" b="1" dirty="0" smtClean="0">
                <a:solidFill>
                  <a:srgbClr val="FF0000"/>
                </a:solidFill>
              </a:rPr>
              <a:t>Zehir ne zaman alınmış, hasta saat kaçta bulundu ,durumu nasıl?....</a:t>
            </a:r>
            <a:r>
              <a:rPr lang="tr-TR" dirty="0" smtClean="0"/>
              <a:t>gibi bilgiler edinin.</a:t>
            </a:r>
          </a:p>
          <a:p>
            <a:pPr marL="0" indent="0">
              <a:buNone/>
            </a:pPr>
            <a:r>
              <a:rPr lang="tr-TR" dirty="0" smtClean="0"/>
              <a:t>    Deri yolu ile zehirlenme ;</a:t>
            </a:r>
          </a:p>
          <a:p>
            <a:pPr marL="0" indent="0">
              <a:buNone/>
            </a:pPr>
            <a:r>
              <a:rPr lang="tr-TR" dirty="0" smtClean="0"/>
              <a:t>Deri yolu ile ortaya çıkan zehirlenmelerde görülen belirtiler;</a:t>
            </a:r>
          </a:p>
          <a:p>
            <a:pPr>
              <a:buFont typeface="Wingdings" panose="05000000000000000000" pitchFamily="2" charset="2"/>
              <a:buChar char="Ø"/>
            </a:pPr>
            <a:r>
              <a:rPr lang="tr-TR" dirty="0" smtClean="0"/>
              <a:t>Deride döküntü</a:t>
            </a:r>
          </a:p>
          <a:p>
            <a:pPr>
              <a:buFont typeface="Wingdings" panose="05000000000000000000" pitchFamily="2" charset="2"/>
              <a:buChar char="Ø"/>
            </a:pPr>
            <a:r>
              <a:rPr lang="tr-TR" dirty="0" smtClean="0"/>
              <a:t>Kaşıntı ve kızarıklık</a:t>
            </a:r>
          </a:p>
          <a:p>
            <a:pPr>
              <a:buFont typeface="Wingdings" panose="05000000000000000000" pitchFamily="2" charset="2"/>
              <a:buChar char="Ø"/>
            </a:pPr>
            <a:r>
              <a:rPr lang="tr-TR" dirty="0" smtClean="0"/>
              <a:t>Deride kabartılar</a:t>
            </a:r>
          </a:p>
          <a:p>
            <a:pPr>
              <a:buFont typeface="Wingdings" panose="05000000000000000000" pitchFamily="2" charset="2"/>
              <a:buChar char="Ø"/>
            </a:pPr>
            <a:r>
              <a:rPr lang="tr-TR" dirty="0" smtClean="0"/>
              <a:t>Şişme </a:t>
            </a:r>
            <a:endParaRPr lang="tr-TR"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ZEHİRLENMELER</a:t>
            </a:r>
            <a:endParaRPr lang="tr-TR" sz="2800" b="1" dirty="0">
              <a:solidFill>
                <a:schemeClr val="tx1"/>
              </a:solidFill>
            </a:endParaRPr>
          </a:p>
        </p:txBody>
      </p:sp>
    </p:spTree>
    <p:extLst>
      <p:ext uri="{BB962C8B-B14F-4D97-AF65-F5344CB8AC3E}">
        <p14:creationId xmlns:p14="http://schemas.microsoft.com/office/powerpoint/2010/main" val="102522173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628800"/>
            <a:ext cx="9144000" cy="5229200"/>
          </a:xfrm>
        </p:spPr>
        <p:txBody>
          <a:bodyPr/>
          <a:lstStyle/>
          <a:p>
            <a:pPr marL="0" indent="0">
              <a:buNone/>
            </a:pPr>
            <a:r>
              <a:rPr lang="tr-TR" dirty="0" smtClean="0">
                <a:solidFill>
                  <a:srgbClr val="FF0000"/>
                </a:solidFill>
              </a:rPr>
              <a:t>Deri yolu ile zehirlenmelerde yapılması gerekenler;</a:t>
            </a:r>
          </a:p>
          <a:p>
            <a:pPr>
              <a:buFont typeface="Wingdings" panose="05000000000000000000" pitchFamily="2" charset="2"/>
              <a:buChar char="Ø"/>
            </a:pPr>
            <a:r>
              <a:rPr lang="tr-TR" dirty="0" smtClean="0"/>
              <a:t>Bilinci kontrol edin . Gerekli ise </a:t>
            </a:r>
            <a:r>
              <a:rPr lang="tr-TR" b="1" dirty="0" smtClean="0">
                <a:solidFill>
                  <a:srgbClr val="FF0000"/>
                </a:solidFill>
              </a:rPr>
              <a:t>112</a:t>
            </a:r>
            <a:r>
              <a:rPr lang="tr-TR" dirty="0" smtClean="0"/>
              <a:t>’yi arayarak yardım isteyin.</a:t>
            </a:r>
          </a:p>
          <a:p>
            <a:pPr>
              <a:buFont typeface="Wingdings" panose="05000000000000000000" pitchFamily="2" charset="2"/>
              <a:buChar char="Ø"/>
            </a:pPr>
            <a:r>
              <a:rPr lang="tr-TR" dirty="0" smtClean="0"/>
              <a:t>Ellerin zehirli madde ile teması önlenmelidir.</a:t>
            </a:r>
          </a:p>
          <a:p>
            <a:pPr>
              <a:buFont typeface="Wingdings" panose="05000000000000000000" pitchFamily="2" charset="2"/>
              <a:buChar char="Ø"/>
            </a:pPr>
            <a:r>
              <a:rPr lang="tr-TR" dirty="0" smtClean="0"/>
              <a:t>Bulaşmış giysileri keserek çıkarın.</a:t>
            </a:r>
          </a:p>
          <a:p>
            <a:pPr>
              <a:buFont typeface="Wingdings" panose="05000000000000000000" pitchFamily="2" charset="2"/>
              <a:buChar char="Ø"/>
            </a:pPr>
            <a:r>
              <a:rPr lang="tr-TR" dirty="0" smtClean="0"/>
              <a:t>Etkilenen bölgeyi 15-20 dk. Bol suyla  yıkayın.</a:t>
            </a:r>
          </a:p>
          <a:p>
            <a:pPr>
              <a:buFont typeface="Wingdings" panose="05000000000000000000" pitchFamily="2" charset="2"/>
              <a:buChar char="Ø"/>
            </a:pPr>
            <a:r>
              <a:rPr lang="tr-TR" dirty="0" smtClean="0"/>
              <a:t>Kimyasal madde toz ise maddeyi bir bez yardımı ile vücuttan uzaklaştırın daha sonra yıkayın.</a:t>
            </a:r>
          </a:p>
          <a:p>
            <a:pPr marL="0" indent="0">
              <a:buNone/>
            </a:pPr>
            <a:r>
              <a:rPr lang="tr-TR" dirty="0" smtClean="0"/>
              <a:t>Zehirlenmelerde genel kural zehirlenmeye neden olan maddenin vücuttan uzaklaştırılması, hayati fonksiyonlarının devamının sağlanması ,sağlık kuruluşuna bildirilmesi.</a:t>
            </a:r>
            <a:endParaRPr lang="tr-TR"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ZEHİRLENMELER</a:t>
            </a:r>
            <a:endParaRPr lang="tr-TR" sz="2800" b="1" dirty="0">
              <a:solidFill>
                <a:schemeClr val="tx1"/>
              </a:solidFill>
            </a:endParaRPr>
          </a:p>
        </p:txBody>
      </p:sp>
    </p:spTree>
    <p:extLst>
      <p:ext uri="{BB962C8B-B14F-4D97-AF65-F5344CB8AC3E}">
        <p14:creationId xmlns:p14="http://schemas.microsoft.com/office/powerpoint/2010/main" val="2003990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700808"/>
            <a:ext cx="9144000" cy="3168352"/>
          </a:xfrm>
        </p:spPr>
        <p:txBody>
          <a:bodyPr>
            <a:normAutofit fontScale="85000" lnSpcReduction="10000"/>
          </a:bodyPr>
          <a:lstStyle/>
          <a:p>
            <a:pPr marL="0" indent="0">
              <a:buNone/>
            </a:pPr>
            <a:r>
              <a:rPr lang="tr-TR" sz="2400" b="1" dirty="0" smtClean="0">
                <a:solidFill>
                  <a:srgbClr val="FF0000"/>
                </a:solidFill>
              </a:rPr>
              <a:t>Kedi , köpek gibi hayvan ısırmalarında yapılması gerekenler(Kuduz):</a:t>
            </a:r>
          </a:p>
          <a:p>
            <a:pPr>
              <a:buFont typeface="Wingdings" panose="05000000000000000000" pitchFamily="2" charset="2"/>
              <a:buChar char="Ø"/>
            </a:pPr>
            <a:r>
              <a:rPr lang="tr-TR" sz="2400" dirty="0" smtClean="0"/>
              <a:t>Kedi ,köpek gibi evcil hayvanların ısırıklarında enfeksiyon </a:t>
            </a:r>
            <a:r>
              <a:rPr lang="tr-TR" sz="2400" dirty="0" err="1" smtClean="0"/>
              <a:t>oldukca</a:t>
            </a:r>
            <a:r>
              <a:rPr lang="tr-TR" sz="2400" dirty="0" smtClean="0"/>
              <a:t> yüksektir.</a:t>
            </a:r>
          </a:p>
          <a:p>
            <a:pPr marL="0" indent="0">
              <a:buNone/>
            </a:pPr>
            <a:r>
              <a:rPr lang="tr-TR" sz="2400" dirty="0" smtClean="0"/>
              <a:t>    Bu gibi durumlarda;</a:t>
            </a:r>
          </a:p>
          <a:p>
            <a:pPr>
              <a:buFont typeface="Wingdings" panose="05000000000000000000" pitchFamily="2" charset="2"/>
              <a:buChar char="Ø"/>
            </a:pPr>
            <a:r>
              <a:rPr lang="tr-TR" sz="2400" dirty="0" smtClean="0"/>
              <a:t>Isırılan bölgeyi bol sabunlu  ve soğuk su ile  en az 5 dakika yıkayın.</a:t>
            </a:r>
          </a:p>
          <a:p>
            <a:pPr>
              <a:buFont typeface="Wingdings" panose="05000000000000000000" pitchFamily="2" charset="2"/>
              <a:buChar char="Ø"/>
            </a:pPr>
            <a:r>
              <a:rPr lang="tr-TR" sz="2400" dirty="0" smtClean="0"/>
              <a:t>Yaranın üstünü temiz bezle  kapatın. Ciddi kanama varsa temiz bezle basınç uygulayıp  kanamayı durdurun.</a:t>
            </a:r>
          </a:p>
          <a:p>
            <a:pPr>
              <a:buFont typeface="Wingdings" panose="05000000000000000000" pitchFamily="2" charset="2"/>
              <a:buChar char="Ø"/>
            </a:pPr>
            <a:r>
              <a:rPr lang="tr-TR" sz="2400" dirty="0" smtClean="0"/>
              <a:t>Kuduz ve tetanos aşısı için uyarıp sağlık kuruluşuna yönlendirin.</a:t>
            </a:r>
          </a:p>
          <a:p>
            <a:pPr>
              <a:buFont typeface="Wingdings" panose="05000000000000000000" pitchFamily="2" charset="2"/>
              <a:buChar char="Ø"/>
            </a:pPr>
            <a:r>
              <a:rPr lang="tr-TR" sz="2400" dirty="0" smtClean="0"/>
              <a:t>Kuduz aşısı sadece ısırıklarda değil hayvanın salyasıyla bulaşmış  diğer açık yaralarda  da uygulanmalıdır.</a:t>
            </a:r>
          </a:p>
          <a:p>
            <a:pPr>
              <a:buFont typeface="Wingdings" panose="05000000000000000000" pitchFamily="2" charset="2"/>
              <a:buChar char="Ø"/>
            </a:pPr>
            <a:endParaRPr lang="tr-TR" sz="2400"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ISIRIK VE SOKMALAR</a:t>
            </a:r>
            <a:endParaRPr lang="tr-TR" sz="2800" b="1" dirty="0">
              <a:solidFill>
                <a:schemeClr val="tx1"/>
              </a:solidFill>
            </a:endParaRPr>
          </a:p>
        </p:txBody>
      </p:sp>
      <p:pic>
        <p:nvPicPr>
          <p:cNvPr id="2050" name="Picture 2" descr="C:\Users\zeytinburnumagder\Desktop\İLK YARDIM\113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7" y="4437112"/>
            <a:ext cx="53285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27732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556792"/>
            <a:ext cx="6588224" cy="5301208"/>
          </a:xfrm>
        </p:spPr>
        <p:txBody>
          <a:bodyPr>
            <a:normAutofit fontScale="92500" lnSpcReduction="20000"/>
          </a:bodyPr>
          <a:lstStyle/>
          <a:p>
            <a:pPr marL="0" indent="0">
              <a:buNone/>
            </a:pPr>
            <a:r>
              <a:rPr lang="tr-TR" b="1" dirty="0" smtClean="0">
                <a:solidFill>
                  <a:srgbClr val="FF0000"/>
                </a:solidFill>
              </a:rPr>
              <a:t>Yılan–Akrep sokmalarında yapılması gerekenler;</a:t>
            </a:r>
          </a:p>
          <a:p>
            <a:pPr>
              <a:buFont typeface="Wingdings" panose="05000000000000000000" pitchFamily="2" charset="2"/>
              <a:buChar char="Ø"/>
            </a:pPr>
            <a:r>
              <a:rPr lang="tr-TR" dirty="0" smtClean="0"/>
              <a:t>Hastayı sakinleştirin, dinlenmesini sağlayın.</a:t>
            </a:r>
          </a:p>
          <a:p>
            <a:pPr>
              <a:buFont typeface="Wingdings" panose="05000000000000000000" pitchFamily="2" charset="2"/>
              <a:buChar char="Ø"/>
            </a:pPr>
            <a:r>
              <a:rPr lang="tr-TR" dirty="0" smtClean="0"/>
              <a:t>Yarayı su ile yıkayın  ve soğuk uygulama yapın.</a:t>
            </a:r>
          </a:p>
          <a:p>
            <a:pPr>
              <a:buFont typeface="Wingdings" panose="05000000000000000000" pitchFamily="2" charset="2"/>
              <a:buChar char="Ø"/>
            </a:pPr>
            <a:r>
              <a:rPr lang="tr-TR" dirty="0" smtClean="0"/>
              <a:t>Sokulan bölgeyi yatar pozisyonda tutun.</a:t>
            </a:r>
          </a:p>
          <a:p>
            <a:pPr>
              <a:buFont typeface="Wingdings" panose="05000000000000000000" pitchFamily="2" charset="2"/>
              <a:buChar char="Ø"/>
            </a:pPr>
            <a:r>
              <a:rPr lang="tr-TR" dirty="0" smtClean="0"/>
              <a:t>Sokulan bölge kol ve bacakta ise yaranın üstünden dolaşımı engellemeyecek şekilde bandaj uygulayın. (</a:t>
            </a:r>
            <a:r>
              <a:rPr lang="tr-TR" b="1" dirty="0" smtClean="0"/>
              <a:t>Turnike uygulanmaz)</a:t>
            </a:r>
          </a:p>
          <a:p>
            <a:pPr>
              <a:buFont typeface="Wingdings" panose="05000000000000000000" pitchFamily="2" charset="2"/>
              <a:buChar char="Ø"/>
            </a:pPr>
            <a:r>
              <a:rPr lang="tr-TR" dirty="0" smtClean="0"/>
              <a:t>Yaraya yakın bölgede baskı yapılabilecek takıları (yüzük, saat, bilezik vs.)çıkarın</a:t>
            </a:r>
          </a:p>
          <a:p>
            <a:pPr>
              <a:buFont typeface="Wingdings" panose="05000000000000000000" pitchFamily="2" charset="2"/>
              <a:buChar char="Ø"/>
            </a:pPr>
            <a:r>
              <a:rPr lang="tr-TR" dirty="0" smtClean="0"/>
              <a:t>Yara baş ve boyun bölgesinde ise  yara çevresinde  baskı uygulanır .</a:t>
            </a:r>
          </a:p>
          <a:p>
            <a:pPr>
              <a:buFont typeface="Wingdings" panose="05000000000000000000" pitchFamily="2" charset="2"/>
              <a:buChar char="Ø"/>
            </a:pPr>
            <a:r>
              <a:rPr lang="tr-TR" dirty="0" smtClean="0"/>
              <a:t>Yaralıyı hareket  ettirmeyin.</a:t>
            </a:r>
          </a:p>
          <a:p>
            <a:pPr>
              <a:buFont typeface="Wingdings" panose="05000000000000000000" pitchFamily="2" charset="2"/>
              <a:buChar char="Ø"/>
            </a:pPr>
            <a:r>
              <a:rPr lang="tr-TR" dirty="0" smtClean="0"/>
              <a:t>Sokulan bölgeyi kanatmayın , kesmeyin. Yarayı asla emmeyin.</a:t>
            </a:r>
          </a:p>
          <a:p>
            <a:pPr>
              <a:buFont typeface="Wingdings" panose="05000000000000000000" pitchFamily="2" charset="2"/>
              <a:buChar char="Ø"/>
            </a:pPr>
            <a:endParaRPr lang="tr-TR"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ISIRIK VE SOKMALAR</a:t>
            </a:r>
            <a:endParaRPr lang="tr-TR" sz="2800" b="1" dirty="0">
              <a:solidFill>
                <a:schemeClr val="tx1"/>
              </a:solidFill>
            </a:endParaRPr>
          </a:p>
        </p:txBody>
      </p:sp>
      <p:pic>
        <p:nvPicPr>
          <p:cNvPr id="1026" name="Picture 2" descr="C:\Users\zeytinburnumagder\Desktop\İLK YARDIM\zehirli-akre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6986" y="1484784"/>
            <a:ext cx="253080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zeytinburnumagder\Desktop\İLK YARDIM\hqdefault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987" y="3933056"/>
            <a:ext cx="2530806"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67000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628800"/>
            <a:ext cx="9144000" cy="5229200"/>
          </a:xfrm>
        </p:spPr>
        <p:txBody>
          <a:bodyPr>
            <a:normAutofit fontScale="92500" lnSpcReduction="10000"/>
          </a:bodyPr>
          <a:lstStyle/>
          <a:p>
            <a:pPr marL="0" indent="0">
              <a:buNone/>
            </a:pPr>
            <a:r>
              <a:rPr lang="tr-TR" b="1" dirty="0" smtClean="0">
                <a:solidFill>
                  <a:srgbClr val="FF0000"/>
                </a:solidFill>
              </a:rPr>
              <a:t>Arı sokmasında yapılması gereken;</a:t>
            </a:r>
          </a:p>
          <a:p>
            <a:pPr marL="0" indent="0">
              <a:buNone/>
            </a:pPr>
            <a:r>
              <a:rPr lang="tr-TR" sz="2400" dirty="0" smtClean="0"/>
              <a:t>Arılar soktukları zaman iğneleriyle birlikte bağırsaklarının  bir kısmını  da soktukları yerde bırakır. Neden olabilecekleri  alerjik problemden dolayı arı sokmaları hayati tehlike oluştura bilir. Ağrı, şişme ,kızarıklık gibi </a:t>
            </a:r>
            <a:r>
              <a:rPr lang="tr-TR" sz="2400" dirty="0"/>
              <a:t>lokal belirtiler olabilir</a:t>
            </a:r>
            <a:r>
              <a:rPr lang="tr-TR" sz="2400" dirty="0" smtClean="0"/>
              <a:t>.</a:t>
            </a:r>
          </a:p>
          <a:p>
            <a:pPr>
              <a:buFont typeface="Wingdings" panose="05000000000000000000" pitchFamily="2" charset="2"/>
              <a:buChar char="Ø"/>
            </a:pPr>
            <a:r>
              <a:rPr lang="tr-TR" sz="2400" dirty="0" smtClean="0"/>
              <a:t>Kişinin bilincini ve solunumunu takip edin.</a:t>
            </a:r>
          </a:p>
          <a:p>
            <a:pPr>
              <a:buFont typeface="Wingdings" panose="05000000000000000000" pitchFamily="2" charset="2"/>
              <a:buChar char="Ø"/>
            </a:pPr>
            <a:r>
              <a:rPr lang="tr-TR" sz="2400" dirty="0" smtClean="0"/>
              <a:t>Derinin üzerinde arının iğnesi görülüyorsa</a:t>
            </a:r>
          </a:p>
          <a:p>
            <a:pPr marL="0" indent="0">
              <a:buNone/>
            </a:pPr>
            <a:r>
              <a:rPr lang="tr-TR" sz="2400" dirty="0"/>
              <a:t>s</a:t>
            </a:r>
            <a:r>
              <a:rPr lang="tr-TR" sz="2400" dirty="0" smtClean="0"/>
              <a:t>ıyırtarak çıkarmaya çalışın.</a:t>
            </a:r>
          </a:p>
          <a:p>
            <a:pPr marL="0" indent="0">
              <a:buNone/>
            </a:pPr>
            <a:r>
              <a:rPr lang="tr-TR" sz="2400" dirty="0" smtClean="0"/>
              <a:t>Sokulan bölgeyi yıkayın ve soğuk uygulama </a:t>
            </a:r>
          </a:p>
          <a:p>
            <a:pPr marL="0" indent="0">
              <a:buNone/>
            </a:pPr>
            <a:r>
              <a:rPr lang="tr-TR" sz="2400" dirty="0" smtClean="0"/>
              <a:t>yapın.</a:t>
            </a:r>
          </a:p>
          <a:p>
            <a:pPr marL="0" indent="0">
              <a:buNone/>
            </a:pPr>
            <a:r>
              <a:rPr lang="tr-TR" dirty="0" smtClean="0"/>
              <a:t>Eğer ağzından sokmuşsa  ve solunumu güçleştiriyorsa</a:t>
            </a:r>
          </a:p>
          <a:p>
            <a:pPr marL="0" indent="0">
              <a:buNone/>
            </a:pPr>
            <a:r>
              <a:rPr lang="tr-TR" dirty="0" smtClean="0"/>
              <a:t> buz emmesini sağlayın.</a:t>
            </a:r>
          </a:p>
          <a:p>
            <a:pPr marL="0" indent="0">
              <a:buNone/>
            </a:pPr>
            <a:r>
              <a:rPr lang="tr-TR" sz="2400" dirty="0" smtClean="0"/>
              <a:t>Alerjik sorunlar  mevcut ise  ve ya ağız içi  sokmalarda </a:t>
            </a:r>
            <a:r>
              <a:rPr lang="tr-TR" sz="2400" b="1" dirty="0" smtClean="0">
                <a:solidFill>
                  <a:srgbClr val="FF0000"/>
                </a:solidFill>
              </a:rPr>
              <a:t>112</a:t>
            </a:r>
            <a:r>
              <a:rPr lang="tr-TR" sz="2400" dirty="0" smtClean="0"/>
              <a:t>’yi arayarak ambulans çağrın.</a:t>
            </a:r>
          </a:p>
          <a:p>
            <a:pPr marL="0" indent="0">
              <a:buNone/>
            </a:pPr>
            <a:endParaRPr lang="tr-TR" sz="2800" dirty="0" smtClean="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ISIRIK VE SOKMALAR</a:t>
            </a:r>
            <a:endParaRPr lang="tr-TR" sz="2800" b="1" dirty="0">
              <a:solidFill>
                <a:schemeClr val="tx1"/>
              </a:solidFill>
            </a:endParaRPr>
          </a:p>
        </p:txBody>
      </p:sp>
      <p:pic>
        <p:nvPicPr>
          <p:cNvPr id="3074" name="Picture 2" descr="C:\Users\zeytinburnumagder\Desktop\İLK YARDIM\bee-sting-1626213a-465x3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9" y="2996952"/>
            <a:ext cx="3330638"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17216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556792"/>
            <a:ext cx="9144000" cy="5301208"/>
          </a:xfrm>
        </p:spPr>
        <p:txBody>
          <a:bodyPr/>
          <a:lstStyle/>
          <a:p>
            <a:pPr marL="0" indent="0">
              <a:buNone/>
            </a:pPr>
            <a:r>
              <a:rPr lang="tr-TR" b="1" dirty="0" smtClean="0">
                <a:solidFill>
                  <a:srgbClr val="FF0000"/>
                </a:solidFill>
              </a:rPr>
              <a:t>Deniz canlılarında sokmasında yapılması gerekenler;</a:t>
            </a:r>
          </a:p>
          <a:p>
            <a:pPr>
              <a:buFont typeface="Wingdings" panose="05000000000000000000" pitchFamily="2" charset="2"/>
              <a:buChar char="Ø"/>
            </a:pPr>
            <a:r>
              <a:rPr lang="tr-TR" dirty="0" smtClean="0"/>
              <a:t>Yaralı bölgeyi hareket ettirmeyin.</a:t>
            </a:r>
          </a:p>
          <a:p>
            <a:pPr>
              <a:buFont typeface="Wingdings" panose="05000000000000000000" pitchFamily="2" charset="2"/>
              <a:buChar char="Ø"/>
            </a:pPr>
            <a:r>
              <a:rPr lang="tr-TR" dirty="0" smtClean="0"/>
              <a:t>Batan diken varsa  ve görünüyor ise çıkarın.</a:t>
            </a:r>
          </a:p>
          <a:p>
            <a:pPr>
              <a:buFont typeface="Wingdings" panose="05000000000000000000" pitchFamily="2" charset="2"/>
              <a:buChar char="Ø"/>
            </a:pPr>
            <a:r>
              <a:rPr lang="tr-TR" dirty="0" smtClean="0"/>
              <a:t>Etkilenen bölgeyi  ovalamayın. </a:t>
            </a:r>
            <a:endParaRPr lang="tr-TR" dirty="0"/>
          </a:p>
          <a:p>
            <a:pPr>
              <a:buFont typeface="Wingdings" panose="05000000000000000000" pitchFamily="2" charset="2"/>
              <a:buChar char="Ø"/>
            </a:pPr>
            <a:r>
              <a:rPr lang="tr-TR" b="1" dirty="0" smtClean="0"/>
              <a:t>Sıcak uygulama yapın.</a:t>
            </a:r>
          </a:p>
          <a:p>
            <a:pPr marL="0" indent="0">
              <a:buNone/>
            </a:pPr>
            <a:endParaRPr lang="tr-TR" dirty="0" smtClean="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ISIRIK VE SOKMALAR</a:t>
            </a:r>
            <a:endParaRPr lang="tr-TR" sz="2800" b="1" dirty="0">
              <a:solidFill>
                <a:schemeClr val="tx1"/>
              </a:solidFill>
            </a:endParaRPr>
          </a:p>
        </p:txBody>
      </p:sp>
      <p:pic>
        <p:nvPicPr>
          <p:cNvPr id="4098" name="Picture 2" descr="C:\Users\zeytinburnumagder\Desktop\İLK YARDIM\images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79" y="3284984"/>
            <a:ext cx="3528393" cy="3168352"/>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6156176" y="4317195"/>
            <a:ext cx="2016224" cy="1200329"/>
          </a:xfrm>
          <a:prstGeom prst="rect">
            <a:avLst/>
          </a:prstGeom>
        </p:spPr>
        <p:txBody>
          <a:bodyPr wrap="square">
            <a:spAutoFit/>
          </a:bodyPr>
          <a:lstStyle/>
          <a:p>
            <a:r>
              <a:rPr lang="tr-TR" sz="2400" b="1" dirty="0"/>
              <a:t>Sıcak uygulama </a:t>
            </a:r>
          </a:p>
          <a:p>
            <a:r>
              <a:rPr lang="tr-TR" sz="2400" b="1" dirty="0"/>
              <a:t>yapılmalıdır</a:t>
            </a:r>
          </a:p>
        </p:txBody>
      </p:sp>
      <p:pic>
        <p:nvPicPr>
          <p:cNvPr id="4099" name="Picture 3" descr="C:\Users\zeytinburnumagder\Desktop\İLK YARDIM\denizanasi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114490"/>
            <a:ext cx="4608512" cy="248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11762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628800"/>
            <a:ext cx="9144000" cy="5229200"/>
          </a:xfrm>
        </p:spPr>
        <p:txBody>
          <a:bodyPr>
            <a:normAutofit fontScale="92500" lnSpcReduction="10000"/>
          </a:bodyPr>
          <a:lstStyle/>
          <a:p>
            <a:pPr marL="0" indent="0">
              <a:buNone/>
            </a:pPr>
            <a:r>
              <a:rPr lang="tr-TR" b="1" dirty="0" smtClean="0">
                <a:solidFill>
                  <a:srgbClr val="FF0000"/>
                </a:solidFill>
              </a:rPr>
              <a:t>DONMALAR</a:t>
            </a:r>
          </a:p>
          <a:p>
            <a:pPr marL="0" indent="0">
              <a:buNone/>
            </a:pPr>
            <a:r>
              <a:rPr lang="tr-TR" dirty="0" smtClean="0"/>
              <a:t>Aşırı soğuk nedeni ile soğuğa maruz kalan bölgeye yeterince kan gitmemesi ve dokuların kanın pıhtılaşması ile dokuda hasar oluşur.</a:t>
            </a:r>
          </a:p>
          <a:p>
            <a:pPr marL="0" indent="0">
              <a:buNone/>
            </a:pPr>
            <a:r>
              <a:rPr lang="tr-TR" dirty="0" smtClean="0"/>
              <a:t>     Dokular 3 derecedir;</a:t>
            </a:r>
          </a:p>
          <a:p>
            <a:pPr marL="0" indent="0">
              <a:buNone/>
            </a:pPr>
            <a:r>
              <a:rPr lang="tr-TR" b="1" dirty="0" smtClean="0"/>
              <a:t>     Birinci Derece: </a:t>
            </a:r>
            <a:r>
              <a:rPr lang="tr-TR" dirty="0" smtClean="0"/>
              <a:t>En hafif şekildir. Erken müdahale edilirse hızla iyileşir.</a:t>
            </a:r>
          </a:p>
          <a:p>
            <a:pPr marL="0" indent="0">
              <a:buNone/>
            </a:pPr>
            <a:r>
              <a:rPr lang="tr-TR" dirty="0" smtClean="0"/>
              <a:t>Deri soluk, soğuktur. Uyuşuk hissi ve halsizlik, iğneleme görülür.</a:t>
            </a:r>
          </a:p>
          <a:p>
            <a:pPr marL="0" indent="0">
              <a:buNone/>
            </a:pPr>
            <a:r>
              <a:rPr lang="tr-TR" dirty="0" smtClean="0"/>
              <a:t>      </a:t>
            </a:r>
            <a:r>
              <a:rPr lang="tr-TR" b="1" dirty="0" smtClean="0"/>
              <a:t>İkinci Derece: </a:t>
            </a:r>
            <a:r>
              <a:rPr lang="tr-TR" dirty="0" smtClean="0"/>
              <a:t>Soğuğun sürekli olması ile belirtiler  belirginleşir. Zarar  gören bölgede  gerginlik hissi  olur. Ödem, şişlik ,ağrı ve içi su dolu kabarcıklar ( </a:t>
            </a:r>
            <a:r>
              <a:rPr lang="tr-TR" dirty="0" err="1" smtClean="0"/>
              <a:t>bül</a:t>
            </a:r>
            <a:r>
              <a:rPr lang="tr-TR" dirty="0" smtClean="0"/>
              <a:t> )meydana gelir . Su toplaması  iyileşirken siyah kabuklara dönüşür.</a:t>
            </a:r>
          </a:p>
          <a:p>
            <a:pPr marL="0" indent="0">
              <a:buNone/>
            </a:pPr>
            <a:r>
              <a:rPr lang="tr-TR" b="1" dirty="0" smtClean="0"/>
              <a:t>Üçüncü Derece: </a:t>
            </a:r>
            <a:r>
              <a:rPr lang="tr-TR" dirty="0" smtClean="0"/>
              <a:t>Dokular geriye dönülmez şekilde hasara uğrar. Canlı ve sağlıklı deriden kesin hataları ile  ayrılan siyah bir bölge ayrılır.</a:t>
            </a:r>
          </a:p>
          <a:p>
            <a:pPr marL="0" indent="0">
              <a:buNone/>
            </a:pPr>
            <a:endParaRPr lang="tr-TR" dirty="0" smtClean="0"/>
          </a:p>
          <a:p>
            <a:pPr marL="0" indent="0">
              <a:buNone/>
            </a:pPr>
            <a:endParaRPr lang="tr-TR"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DONMALAR</a:t>
            </a:r>
            <a:endParaRPr lang="tr-TR" sz="2800" b="1" dirty="0">
              <a:solidFill>
                <a:schemeClr val="tx1"/>
              </a:solidFill>
            </a:endParaRPr>
          </a:p>
        </p:txBody>
      </p:sp>
    </p:spTree>
    <p:extLst>
      <p:ext uri="{BB962C8B-B14F-4D97-AF65-F5344CB8AC3E}">
        <p14:creationId xmlns:p14="http://schemas.microsoft.com/office/powerpoint/2010/main" val="217850047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zeytinburnumagder\Desktop\İLK YARDIM\donmalarda-nasil-ilkyardim-yapilmali-soguk-isirigi-siyahlanma-gelgez-728x54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5" y="2852936"/>
            <a:ext cx="3600399" cy="3471664"/>
          </a:xfrm>
          <a:prstGeom prst="rect">
            <a:avLst/>
          </a:prstGeom>
          <a:noFill/>
          <a:extLst>
            <a:ext uri="{909E8E84-426E-40DD-AFC4-6F175D3DCCD1}">
              <a14:hiddenFill xmlns:a14="http://schemas.microsoft.com/office/drawing/2010/main">
                <a:solidFill>
                  <a:srgbClr val="FFFFFF"/>
                </a:solidFill>
              </a14:hiddenFill>
            </a:ext>
          </a:extLst>
        </p:spPr>
      </p:pic>
      <p:sp>
        <p:nvSpPr>
          <p:cNvPr id="5"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DONMALAR</a:t>
            </a:r>
            <a:endParaRPr lang="tr-TR" sz="2800" b="1" dirty="0">
              <a:solidFill>
                <a:schemeClr val="tx1"/>
              </a:solidFill>
            </a:endParaRPr>
          </a:p>
        </p:txBody>
      </p:sp>
      <p:pic>
        <p:nvPicPr>
          <p:cNvPr id="6146" name="Picture 2" descr="C:\Users\zeytinburnumagder\Desktop\İLK YARDIM\7137634611_f6f26efa82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111" y="2056284"/>
            <a:ext cx="4280992" cy="3210744"/>
          </a:xfrm>
          <a:prstGeom prst="rect">
            <a:avLst/>
          </a:prstGeom>
          <a:noFill/>
          <a:extLst>
            <a:ext uri="{909E8E84-426E-40DD-AFC4-6F175D3DCCD1}">
              <a14:hiddenFill xmlns:a14="http://schemas.microsoft.com/office/drawing/2010/main">
                <a:solidFill>
                  <a:srgbClr val="FFFFFF"/>
                </a:solidFill>
              </a14:hiddenFill>
            </a:ext>
          </a:extLst>
        </p:spPr>
      </p:pic>
      <p:sp>
        <p:nvSpPr>
          <p:cNvPr id="6" name="Başlık 1"/>
          <p:cNvSpPr txBox="1">
            <a:spLocks/>
          </p:cNvSpPr>
          <p:nvPr/>
        </p:nvSpPr>
        <p:spPr>
          <a:xfrm>
            <a:off x="0" y="1215236"/>
            <a:ext cx="9144000" cy="571500"/>
          </a:xfrm>
          <a:prstGeom prst="rect">
            <a:avLst/>
          </a:prstGeom>
        </p:spPr>
        <p:txBody>
          <a:bodyPr vert="horz" lIns="0" rIns="0" bIns="0" anchor="b">
            <a:normAutofit fontScale="70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solidFill>
                  <a:srgbClr val="FF0000"/>
                </a:solidFill>
              </a:rPr>
              <a:t>                                             </a:t>
            </a:r>
            <a:r>
              <a:rPr lang="tr-TR" sz="5800" b="1" dirty="0" smtClean="0">
                <a:solidFill>
                  <a:srgbClr val="FF0000"/>
                </a:solidFill>
              </a:rPr>
              <a:t>Donmalarda yanıklar</a:t>
            </a:r>
            <a:endParaRPr lang="tr-TR" sz="5800" b="1" dirty="0">
              <a:solidFill>
                <a:srgbClr val="FF0000"/>
              </a:solidFill>
            </a:endParaRPr>
          </a:p>
        </p:txBody>
      </p:sp>
    </p:spTree>
    <p:extLst>
      <p:ext uri="{BB962C8B-B14F-4D97-AF65-F5344CB8AC3E}">
        <p14:creationId xmlns:p14="http://schemas.microsoft.com/office/powerpoint/2010/main" val="107258239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556792"/>
            <a:ext cx="9144000" cy="5301208"/>
          </a:xfrm>
        </p:spPr>
        <p:txBody>
          <a:bodyPr>
            <a:normAutofit fontScale="92500" lnSpcReduction="10000"/>
          </a:bodyPr>
          <a:lstStyle/>
          <a:p>
            <a:pPr marL="0" indent="0">
              <a:buNone/>
            </a:pPr>
            <a:r>
              <a:rPr lang="tr-TR" b="1" dirty="0" smtClean="0">
                <a:solidFill>
                  <a:srgbClr val="FF0000"/>
                </a:solidFill>
              </a:rPr>
              <a:t>Donukta yapılması gerekenler;</a:t>
            </a:r>
          </a:p>
          <a:p>
            <a:pPr>
              <a:buFont typeface="Wingdings" panose="05000000000000000000" pitchFamily="2" charset="2"/>
              <a:buChar char="Ø"/>
            </a:pPr>
            <a:r>
              <a:rPr lang="tr-TR" dirty="0" smtClean="0"/>
              <a:t>Yardım isteyin (112).</a:t>
            </a:r>
          </a:p>
          <a:p>
            <a:pPr>
              <a:buFont typeface="Wingdings" panose="05000000000000000000" pitchFamily="2" charset="2"/>
              <a:buChar char="Ø"/>
            </a:pPr>
            <a:r>
              <a:rPr lang="tr-TR" dirty="0" smtClean="0"/>
              <a:t>Hasta /yaralıyı bir ortama alıp soğukla temasını kesin,</a:t>
            </a:r>
          </a:p>
          <a:p>
            <a:pPr>
              <a:buFont typeface="Wingdings" panose="05000000000000000000" pitchFamily="2" charset="2"/>
              <a:buChar char="Ø"/>
            </a:pPr>
            <a:r>
              <a:rPr lang="tr-TR" dirty="0" smtClean="0"/>
              <a:t>Giysiler ıslaksa kuru giysilerle değiştirin ve kişiyi sakinleştirin,</a:t>
            </a:r>
          </a:p>
          <a:p>
            <a:pPr>
              <a:buFont typeface="Wingdings" panose="05000000000000000000" pitchFamily="2" charset="2"/>
              <a:buChar char="Ø"/>
            </a:pPr>
            <a:r>
              <a:rPr lang="tr-TR" dirty="0" smtClean="0"/>
              <a:t>Bilinç açı ise sıcak içecekler verin.</a:t>
            </a:r>
          </a:p>
          <a:p>
            <a:pPr>
              <a:buFont typeface="Wingdings" panose="05000000000000000000" pitchFamily="2" charset="2"/>
              <a:buChar char="Ø"/>
            </a:pPr>
            <a:r>
              <a:rPr lang="tr-TR" dirty="0" smtClean="0"/>
              <a:t>Su toplamış bölgeleri patlatmayın.</a:t>
            </a:r>
          </a:p>
          <a:p>
            <a:pPr>
              <a:buFont typeface="Wingdings" panose="05000000000000000000" pitchFamily="2" charset="2"/>
              <a:buChar char="Ø"/>
            </a:pPr>
            <a:r>
              <a:rPr lang="tr-TR" dirty="0" smtClean="0"/>
              <a:t>Kesin istirahat alın ve hareket ettirmeyin,</a:t>
            </a:r>
          </a:p>
          <a:p>
            <a:pPr>
              <a:buFont typeface="Wingdings" panose="05000000000000000000" pitchFamily="2" charset="2"/>
              <a:buChar char="Ø"/>
            </a:pPr>
            <a:r>
              <a:rPr lang="tr-TR" dirty="0" smtClean="0"/>
              <a:t>Donan bölgeyi ovmayın, kendi kendine </a:t>
            </a:r>
          </a:p>
          <a:p>
            <a:pPr marL="0" indent="0">
              <a:buNone/>
            </a:pPr>
            <a:r>
              <a:rPr lang="tr-TR" dirty="0" smtClean="0"/>
              <a:t>ısınmasını sağlayın,</a:t>
            </a:r>
          </a:p>
          <a:p>
            <a:pPr>
              <a:buFont typeface="Wingdings" panose="05000000000000000000" pitchFamily="2" charset="2"/>
              <a:buChar char="Ø"/>
            </a:pPr>
            <a:r>
              <a:rPr lang="tr-TR" dirty="0" smtClean="0"/>
              <a:t>Elleri ve ayakları nasıl bulmuşsanız doğal </a:t>
            </a:r>
          </a:p>
          <a:p>
            <a:pPr marL="0" indent="0">
              <a:buNone/>
            </a:pPr>
            <a:r>
              <a:rPr lang="tr-TR" dirty="0" smtClean="0"/>
              <a:t>pozisyonda tutun,</a:t>
            </a:r>
          </a:p>
          <a:p>
            <a:pPr>
              <a:buFont typeface="Wingdings" panose="05000000000000000000" pitchFamily="2" charset="2"/>
              <a:buChar char="Ø"/>
            </a:pPr>
            <a:r>
              <a:rPr lang="tr-TR" dirty="0" smtClean="0"/>
              <a:t>Isınma işleminden sonra  hala hissizlik  varsa bezle bandaj yapın.</a:t>
            </a:r>
          </a:p>
          <a:p>
            <a:pPr marL="0" indent="0">
              <a:buNone/>
            </a:pPr>
            <a:r>
              <a:rPr lang="tr-TR" dirty="0"/>
              <a:t>I</a:t>
            </a:r>
            <a:endParaRPr lang="tr-TR" dirty="0" smtClean="0"/>
          </a:p>
          <a:p>
            <a:pPr marL="0" indent="0">
              <a:buNone/>
            </a:pPr>
            <a:endParaRPr lang="tr-TR" dirty="0" smtClean="0"/>
          </a:p>
          <a:p>
            <a:pPr marL="0" indent="0">
              <a:buNone/>
            </a:pPr>
            <a:endParaRPr lang="tr-TR" dirty="0" smtClean="0"/>
          </a:p>
          <a:p>
            <a:pPr>
              <a:buFont typeface="Wingdings" panose="05000000000000000000" pitchFamily="2" charset="2"/>
              <a:buChar char="Ø"/>
            </a:pPr>
            <a:endParaRPr lang="tr-TR" dirty="0"/>
          </a:p>
          <a:p>
            <a:pPr>
              <a:buFont typeface="Wingdings" panose="05000000000000000000" pitchFamily="2" charset="2"/>
              <a:buChar char="Ø"/>
            </a:pPr>
            <a:endParaRPr lang="tr-TR" dirty="0" smtClean="0"/>
          </a:p>
          <a:p>
            <a:pPr>
              <a:buFont typeface="Wingdings" panose="05000000000000000000" pitchFamily="2" charset="2"/>
              <a:buChar char="Ø"/>
            </a:pPr>
            <a:endParaRPr lang="tr-TR" dirty="0"/>
          </a:p>
          <a:p>
            <a:pPr>
              <a:buFont typeface="Wingdings" panose="05000000000000000000" pitchFamily="2" charset="2"/>
              <a:buChar char="Ø"/>
            </a:pPr>
            <a:endParaRPr lang="tr-TR" dirty="0" smtClean="0"/>
          </a:p>
          <a:p>
            <a:pPr>
              <a:buFont typeface="Wingdings" panose="05000000000000000000" pitchFamily="2" charset="2"/>
              <a:buChar char="Ø"/>
            </a:pPr>
            <a:endParaRPr lang="tr-TR" dirty="0" smtClean="0"/>
          </a:p>
          <a:p>
            <a:pPr>
              <a:buFont typeface="Wingdings" panose="05000000000000000000" pitchFamily="2" charset="2"/>
              <a:buChar char="Ø"/>
            </a:pPr>
            <a:endParaRPr lang="tr-TR"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DONMALAR</a:t>
            </a:r>
            <a:endParaRPr lang="tr-TR" sz="2800" b="1" dirty="0">
              <a:solidFill>
                <a:schemeClr val="tx1"/>
              </a:solidFill>
            </a:endParaRPr>
          </a:p>
        </p:txBody>
      </p:sp>
      <p:pic>
        <p:nvPicPr>
          <p:cNvPr id="1026" name="Picture 2" descr="C:\Users\zeytinburnumagder\Desktop\İLK YARDIM\donma-ilk-yardim-800x4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284984"/>
            <a:ext cx="3246721"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04749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556792"/>
            <a:ext cx="9144000" cy="5301208"/>
          </a:xfrm>
        </p:spPr>
        <p:txBody>
          <a:bodyPr>
            <a:normAutofit fontScale="92500" lnSpcReduction="20000"/>
          </a:bodyPr>
          <a:lstStyle/>
          <a:p>
            <a:pPr marL="0" indent="0">
              <a:buNone/>
            </a:pPr>
            <a:r>
              <a:rPr lang="tr-TR" dirty="0" smtClean="0"/>
              <a:t>Aşırı sıcak ve nem, vücut ısısını ayarlanmasını sağlayan yapıların etkilenmesi sonucu vücut fonksiyonlarında bazı bozukluklara  neden olur.</a:t>
            </a:r>
          </a:p>
          <a:p>
            <a:pPr marL="0" indent="0">
              <a:buNone/>
            </a:pPr>
            <a:r>
              <a:rPr lang="tr-TR" b="1" dirty="0" smtClean="0">
                <a:solidFill>
                  <a:srgbClr val="FF0000"/>
                </a:solidFill>
              </a:rPr>
              <a:t>Sıçak çarpmasında görülen belirtiler;</a:t>
            </a:r>
          </a:p>
          <a:p>
            <a:pPr>
              <a:buFont typeface="Wingdings" panose="05000000000000000000" pitchFamily="2" charset="2"/>
              <a:buChar char="Ø"/>
            </a:pPr>
            <a:r>
              <a:rPr lang="tr-TR" dirty="0" smtClean="0"/>
              <a:t>Adale krampları</a:t>
            </a:r>
            <a:r>
              <a:rPr lang="el-GR" dirty="0" smtClean="0"/>
              <a:t>͵</a:t>
            </a:r>
            <a:endParaRPr lang="tr-TR" dirty="0" smtClean="0"/>
          </a:p>
          <a:p>
            <a:pPr>
              <a:buFont typeface="Wingdings" panose="05000000000000000000" pitchFamily="2" charset="2"/>
              <a:buChar char="Ø"/>
            </a:pPr>
            <a:r>
              <a:rPr lang="tr-TR" dirty="0" smtClean="0"/>
              <a:t>Hızlı nabız</a:t>
            </a:r>
            <a:r>
              <a:rPr lang="el-GR" dirty="0" smtClean="0"/>
              <a:t>͵</a:t>
            </a:r>
            <a:endParaRPr lang="tr-TR" dirty="0" smtClean="0"/>
          </a:p>
          <a:p>
            <a:pPr>
              <a:buFont typeface="Wingdings" panose="05000000000000000000" pitchFamily="2" charset="2"/>
              <a:buChar char="Ø"/>
            </a:pPr>
            <a:r>
              <a:rPr lang="tr-TR" dirty="0" smtClean="0"/>
              <a:t>Halsizlik, bitkinlik </a:t>
            </a:r>
            <a:r>
              <a:rPr lang="el-GR" dirty="0" smtClean="0"/>
              <a:t>͵</a:t>
            </a:r>
            <a:r>
              <a:rPr lang="tr-TR" dirty="0" smtClean="0"/>
              <a:t>yorgunluk</a:t>
            </a:r>
            <a:r>
              <a:rPr lang="el-GR" dirty="0" smtClean="0"/>
              <a:t>͵</a:t>
            </a:r>
            <a:endParaRPr lang="tr-TR" dirty="0" smtClean="0"/>
          </a:p>
          <a:p>
            <a:pPr>
              <a:buFont typeface="Wingdings" panose="05000000000000000000" pitchFamily="2" charset="2"/>
              <a:buChar char="Ø"/>
            </a:pPr>
            <a:r>
              <a:rPr lang="tr-TR" dirty="0" smtClean="0"/>
              <a:t>Baş dönmesi</a:t>
            </a:r>
            <a:r>
              <a:rPr lang="el-GR" dirty="0" smtClean="0"/>
              <a:t>͵</a:t>
            </a:r>
            <a:endParaRPr lang="tr-TR" dirty="0" smtClean="0"/>
          </a:p>
          <a:p>
            <a:pPr>
              <a:buFont typeface="Wingdings" panose="05000000000000000000" pitchFamily="2" charset="2"/>
              <a:buChar char="Ø"/>
            </a:pPr>
            <a:r>
              <a:rPr lang="tr-TR" dirty="0" smtClean="0"/>
              <a:t>Davranış bozuklukları</a:t>
            </a:r>
            <a:r>
              <a:rPr lang="el-GR" dirty="0" smtClean="0"/>
              <a:t>͵</a:t>
            </a:r>
            <a:endParaRPr lang="tr-TR" dirty="0" smtClean="0"/>
          </a:p>
          <a:p>
            <a:pPr>
              <a:buFont typeface="Wingdings" panose="05000000000000000000" pitchFamily="2" charset="2"/>
              <a:buChar char="Ø"/>
            </a:pPr>
            <a:r>
              <a:rPr lang="tr-TR" dirty="0" smtClean="0"/>
              <a:t>Sinirlilik</a:t>
            </a:r>
            <a:r>
              <a:rPr lang="el-GR" dirty="0" smtClean="0"/>
              <a:t>͵</a:t>
            </a:r>
            <a:endParaRPr lang="tr-TR" dirty="0" smtClean="0"/>
          </a:p>
          <a:p>
            <a:pPr>
              <a:buFont typeface="Wingdings" panose="05000000000000000000" pitchFamily="2" charset="2"/>
              <a:buChar char="Ø"/>
            </a:pPr>
            <a:r>
              <a:rPr lang="tr-TR" dirty="0" smtClean="0"/>
              <a:t>Solgun ve sıcak deri</a:t>
            </a:r>
            <a:r>
              <a:rPr lang="el-GR" dirty="0" smtClean="0"/>
              <a:t>͵</a:t>
            </a:r>
            <a:endParaRPr lang="tr-TR" dirty="0" smtClean="0"/>
          </a:p>
          <a:p>
            <a:pPr>
              <a:buFont typeface="Wingdings" panose="05000000000000000000" pitchFamily="2" charset="2"/>
              <a:buChar char="Ø"/>
            </a:pPr>
            <a:r>
              <a:rPr lang="tr-TR" dirty="0" smtClean="0"/>
              <a:t>Bol terleme (daha sonra azalır)</a:t>
            </a:r>
            <a:r>
              <a:rPr lang="el-GR" dirty="0" smtClean="0"/>
              <a:t>͵</a:t>
            </a:r>
            <a:endParaRPr lang="tr-TR" dirty="0" smtClean="0"/>
          </a:p>
          <a:p>
            <a:pPr>
              <a:buFont typeface="Wingdings" panose="05000000000000000000" pitchFamily="2" charset="2"/>
              <a:buChar char="Ø"/>
            </a:pPr>
            <a:r>
              <a:rPr lang="tr-TR" dirty="0" smtClean="0"/>
              <a:t>Mide ,krampları,bulantı,kusma.</a:t>
            </a:r>
          </a:p>
          <a:p>
            <a:pPr>
              <a:buFont typeface="Wingdings" panose="05000000000000000000" pitchFamily="2" charset="2"/>
              <a:buChar char="Ø"/>
            </a:pPr>
            <a:r>
              <a:rPr lang="tr-TR" dirty="0" smtClean="0"/>
              <a:t>Bilinç  bozuklukları ve bilinç kaybı</a:t>
            </a:r>
          </a:p>
          <a:p>
            <a:pPr>
              <a:buFont typeface="Wingdings" panose="05000000000000000000" pitchFamily="2" charset="2"/>
              <a:buChar char="Ø"/>
            </a:pPr>
            <a:endParaRPr lang="tr-TR" dirty="0" smtClean="0"/>
          </a:p>
          <a:p>
            <a:pPr>
              <a:buFont typeface="Wingdings" panose="05000000000000000000" pitchFamily="2" charset="2"/>
              <a:buChar char="Ø"/>
            </a:pPr>
            <a:endParaRPr lang="tr-TR" dirty="0" smtClean="0"/>
          </a:p>
          <a:p>
            <a:pPr>
              <a:buFont typeface="Wingdings" panose="05000000000000000000" pitchFamily="2" charset="2"/>
              <a:buChar char="Ø"/>
            </a:pPr>
            <a:endParaRPr lang="tr-TR" dirty="0" smtClean="0"/>
          </a:p>
          <a:p>
            <a:pPr marL="0" indent="0">
              <a:buNone/>
            </a:pPr>
            <a:endParaRPr lang="tr-TR" b="1" dirty="0"/>
          </a:p>
        </p:txBody>
      </p:sp>
      <p:sp>
        <p:nvSpPr>
          <p:cNvPr id="4" name="Başlık 1"/>
          <p:cNvSpPr txBox="1">
            <a:spLocks/>
          </p:cNvSpPr>
          <p:nvPr/>
        </p:nvSpPr>
        <p:spPr>
          <a:xfrm>
            <a:off x="25508" y="0"/>
            <a:ext cx="9144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2800" b="1" dirty="0" smtClean="0"/>
              <a:t>                                         </a:t>
            </a:r>
            <a:r>
              <a:rPr lang="tr-TR" sz="2800" b="1" dirty="0" smtClean="0">
                <a:solidFill>
                  <a:schemeClr val="tx1"/>
                </a:solidFill>
              </a:rPr>
              <a:t>SICAK ÇARPMASI</a:t>
            </a:r>
            <a:endParaRPr lang="tr-TR" sz="2800" b="1" dirty="0">
              <a:solidFill>
                <a:schemeClr val="tx1"/>
              </a:solidFill>
            </a:endParaRPr>
          </a:p>
        </p:txBody>
      </p:sp>
    </p:spTree>
    <p:extLst>
      <p:ext uri="{BB962C8B-B14F-4D97-AF65-F5344CB8AC3E}">
        <p14:creationId xmlns:p14="http://schemas.microsoft.com/office/powerpoint/2010/main" val="33438992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2772</TotalTime>
  <Words>7291</Words>
  <Application>Microsoft Office PowerPoint</Application>
  <PresentationFormat>Ekran Gösterisi (4:3)</PresentationFormat>
  <Paragraphs>750</Paragraphs>
  <Slides>111</Slides>
  <Notes>1</Notes>
  <HiddenSlides>0</HiddenSlides>
  <MMClips>0</MMClips>
  <ScaleCrop>false</ScaleCrop>
  <HeadingPairs>
    <vt:vector size="4" baseType="variant">
      <vt:variant>
        <vt:lpstr>Tema</vt:lpstr>
      </vt:variant>
      <vt:variant>
        <vt:i4>1</vt:i4>
      </vt:variant>
      <vt:variant>
        <vt:lpstr>Slayt Başlıkları</vt:lpstr>
      </vt:variant>
      <vt:variant>
        <vt:i4>111</vt:i4>
      </vt:variant>
    </vt:vector>
  </HeadingPairs>
  <TitlesOfParts>
    <vt:vector size="112" baseType="lpstr">
      <vt:lpstr>Akış</vt:lpstr>
      <vt:lpstr>               İLKYARDIMIN ÖNCELİKLİ AMAÇLARI </vt:lpstr>
      <vt:lpstr>                                  KORUMA</vt:lpstr>
      <vt:lpstr>                                              BİLDİRME</vt:lpstr>
      <vt:lpstr>                     KURTARMA</vt:lpstr>
      <vt:lpstr>                     VÜCUDU OLUŞTURAN SİSTEMLER</vt:lpstr>
      <vt:lpstr>                     VÜCUDU OLUŞTURAN SİSTEMLER</vt:lpstr>
      <vt:lpstr>                     VÜCUDU OLUŞTURAN SİSTEMLER</vt:lpstr>
      <vt:lpstr>                    HASTA/YARALININ DEĞERLENDİRİLMESİ</vt:lpstr>
      <vt:lpstr>                    HASTA/YARALININ DEĞERLENDİRİLMESİ</vt:lpstr>
      <vt:lpstr>                    HASTA/YARALININ DEĞERLENDİRİLMESİ</vt:lpstr>
      <vt:lpstr>                    HASTA/YARALININ DEĞERLENDİRİLMESİ</vt:lpstr>
      <vt:lpstr>                    HASTA/YARALININ DEĞERLENDİRİLMESİ</vt:lpstr>
      <vt:lpstr>                                 HAYAT KURTARMA ZİNCİRİ</vt:lpstr>
      <vt:lpstr>                                    TEMEL YAŞAM DESTEĞİ</vt:lpstr>
      <vt:lpstr>          YETİŞKİNLERDE TEMEL YAŞAM DESTEĞİ NASIL YAPILIR</vt:lpstr>
      <vt:lpstr>                YETİŞKİNLERDE TEMEL YAŞAM DESTEĞİ NASIL YAPILIR</vt:lpstr>
      <vt:lpstr>                YETİŞKİNLERDE TEMEL YAŞAM DESTEĞİ NASIL YAPILIR</vt:lpstr>
      <vt:lpstr>                YETİŞKİNLERDE TEMEL YAŞAM DESTEĞİ NASIL YAPILIR</vt:lpstr>
      <vt:lpstr>       1-8 YAŞ ARASI ÇOCUKLARDA TEMEL YAŞAM DESTEĞİ NASIL YAPILIR</vt:lpstr>
      <vt:lpstr>       1-8 YAŞ ARASI ÇOCUKLARDA TEMEL YAŞAM DESTEĞİ NASIL YAPILIR</vt:lpstr>
      <vt:lpstr>       1-8 YAŞ ARASI ÇOCUKLARDA TEMEL YAŞAM DESTEĞİ NASIL YAPILIR</vt:lpstr>
      <vt:lpstr>       1-8 YAŞ ARASI ÇOCUKLARDA TEMEL YAŞAM DESTEĞİ NASIL YAPILIR</vt:lpstr>
      <vt:lpstr>                                                                                  0-12 AY ARASI BEBEKLERDE TEMEL YAŞAM                                                   DESTEĞİ NASIL YAPILIR?</vt:lpstr>
      <vt:lpstr>                                                                                  0-12 AY ARASI BEBEKLERDE TEMEL YAŞAM                                                   DESTEĞİ NASIL YAPILIR?</vt:lpstr>
      <vt:lpstr>                                                                                  0-12 AY ARASI BEBEKLERDE TEMEL YAŞAM                                                   DESTEĞİ NASIL YAPILIR?</vt:lpstr>
      <vt:lpstr>                             YABANCI CİSİM BOĞULMASI</vt:lpstr>
      <vt:lpstr>                             YABANCI CİSİM BOĞULMASI</vt:lpstr>
      <vt:lpstr>                             YABANCI CİSİM BOĞULMASI</vt:lpstr>
      <vt:lpstr>                             YABANCI CİSİM BOĞULMASI</vt:lpstr>
      <vt:lpstr>                             ÇAY MOLASI</vt:lpstr>
      <vt:lpstr>                                     SUDA BOĞULMALAR</vt:lpstr>
      <vt:lpstr>                                     SUDA BOĞULMALAR</vt:lpstr>
      <vt:lpstr>                                     SUDA BOĞULMALAR</vt:lpstr>
      <vt:lpstr>                                     KANAMALAR</vt:lpstr>
      <vt:lpstr>                                     KANAMALAR</vt:lpstr>
      <vt:lpstr>                KANAMALARDA YAPILMASI GEREKENLER</vt:lpstr>
      <vt:lpstr>                KANAMALARDA YAPILMASI GEREKENLER</vt:lpstr>
      <vt:lpstr>                             VÜCUTTAKİ BASI NOKTALARI</vt:lpstr>
      <vt:lpstr>                KANAMALARDA TURNİKE UYGULAMASI</vt:lpstr>
      <vt:lpstr>                KANAMALARDA TURNİKE UYGULAMASI</vt:lpstr>
      <vt:lpstr>                KANAMALARDA TURNİKE UYGULAMASI</vt:lpstr>
      <vt:lpstr>                                                     ŞOK</vt:lpstr>
      <vt:lpstr>                                                     ŞOK</vt:lpstr>
      <vt:lpstr>                                                     ŞOK</vt:lpstr>
      <vt:lpstr>                                OMURGA YARALANMALARI</vt:lpstr>
      <vt:lpstr>                                OMURGA YARALANMALARI</vt:lpstr>
      <vt:lpstr>                                OMURGA YARALANMALARI</vt:lpstr>
      <vt:lpstr>                                YARALANMALAR</vt:lpstr>
      <vt:lpstr>            YARALANMALARDA YAPILMASI GEREKENLER</vt:lpstr>
      <vt:lpstr>            YARALANMALARDA YAPILMASI GEREKENLER</vt:lpstr>
      <vt:lpstr>               YARALANMALARDA YAPILMASI GEREKENLER</vt:lpstr>
      <vt:lpstr>                      DELİCİ GÖĞÜS YARALANMALARI</vt:lpstr>
      <vt:lpstr>                         DELİCİ GÖĞÜS YARALANMALARINDA                                      YAPILMASI GEREKENLER</vt:lpstr>
      <vt:lpstr>                         DELİCİ GÖĞÜS YARALANMALARINDA                                      YAPILMASI GEREKENLER</vt:lpstr>
      <vt:lpstr>                         DELİCİ KARIN YARALANMALARI</vt:lpstr>
      <vt:lpstr>                         DELİCİ KARIN YARALANMALARI</vt:lpstr>
      <vt:lpstr>                        KOPMUŞ UZUV (ORGAN) NAKLİ</vt:lpstr>
      <vt:lpstr>                         KEMİK VE EKLEM YARALANMALARI</vt:lpstr>
      <vt:lpstr>PowerPoint Sunusu</vt:lpstr>
      <vt:lpstr>PowerPoint Sunusu</vt:lpstr>
      <vt:lpstr>PowerPoint Sunusu</vt:lpstr>
      <vt:lpstr>PowerPoint Sunusu</vt:lpstr>
      <vt:lpstr>PowerPoint Sunusu</vt:lpstr>
      <vt:lpstr>PowerPoint Sunusu</vt:lpstr>
      <vt:lpstr>                             ÇAY MOLASI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ÇAY MOLASI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İLKYARDIMIN ÖNCELİKLİ AMAÇLARI</dc:title>
  <dc:creator>durmuş</dc:creator>
  <cp:lastModifiedBy>zeytinburnumagder</cp:lastModifiedBy>
  <cp:revision>258</cp:revision>
  <dcterms:created xsi:type="dcterms:W3CDTF">2018-04-21T20:01:05Z</dcterms:created>
  <dcterms:modified xsi:type="dcterms:W3CDTF">2018-06-03T12:35:22Z</dcterms:modified>
</cp:coreProperties>
</file>